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2" r:id="rId2"/>
    <p:sldId id="296" r:id="rId3"/>
    <p:sldId id="270" r:id="rId4"/>
    <p:sldId id="297" r:id="rId5"/>
    <p:sldId id="300" r:id="rId6"/>
    <p:sldId id="304" r:id="rId7"/>
    <p:sldId id="306" r:id="rId8"/>
    <p:sldId id="305" r:id="rId9"/>
    <p:sldId id="310" r:id="rId10"/>
    <p:sldId id="308" r:id="rId11"/>
    <p:sldId id="309" r:id="rId12"/>
    <p:sldId id="312" r:id="rId13"/>
    <p:sldId id="311" r:id="rId14"/>
    <p:sldId id="299" r:id="rId15"/>
    <p:sldId id="295" r:id="rId16"/>
    <p:sldId id="294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95" d="100"/>
          <a:sy n="95" d="100"/>
        </p:scale>
        <p:origin x="-112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19A1C-50FF-4E39-98A0-863EBB823CD7}" type="datetimeFigureOut">
              <a:rPr lang="pl-PL" smtClean="0"/>
              <a:t>08.10.2020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7A526-1953-4C8F-9CFC-6C6FE1B78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81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pl-PL" dirty="0" smtClean="0">
                <a:solidFill>
                  <a:srgbClr val="FFFFFF"/>
                </a:solidFill>
              </a:rPr>
              <a:t>(c) 1999. </a:t>
            </a:r>
            <a:r>
              <a:rPr lang="en-US" altLang="pl-PL" dirty="0" err="1" smtClean="0">
                <a:solidFill>
                  <a:srgbClr val="FFFFFF"/>
                </a:solidFill>
              </a:rPr>
              <a:t>Tralvex</a:t>
            </a:r>
            <a:r>
              <a:rPr lang="en-US" altLang="pl-PL" smtClean="0">
                <a:solidFill>
                  <a:srgbClr val="FFFFFF"/>
                </a:solidFill>
              </a:rPr>
              <a:t> Yeap. All Rights Reserved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017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21D05F94-052C-4273-86E4-991991B7EBF2}" type="slidenum">
              <a:rPr lang="en-US" altLang="pl-PL" smtClean="0">
                <a:solidFill>
                  <a:srgbClr val="000000"/>
                </a:solidFill>
                <a:latin typeface="Arial Unicode MS" pitchFamily="34" charset="-128"/>
              </a:rPr>
              <a:pPr algn="r">
                <a:spcBef>
                  <a:spcPct val="0"/>
                </a:spcBef>
              </a:pPr>
              <a:t>1</a:t>
            </a:fld>
            <a:endParaRPr lang="en-US" altLang="pl-PL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https://ec.europa.eu/eurostat/statistics-explained/index.php/Europe_2020_indicators_-_R%26D_and_innovation#General_overview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7A526-1953-4C8F-9CFC-6C6FE1B7831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92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https://ellis.eu/units</a:t>
            </a:r>
            <a:endParaRPr lang="en-US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7A526-1953-4C8F-9CFC-6C6FE1B7831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21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https://ellis.eu/units</a:t>
            </a:r>
            <a:endParaRPr lang="en-US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7A526-1953-4C8F-9CFC-6C6FE1B7831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21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https://ellis.eu/units</a:t>
            </a:r>
            <a:endParaRPr lang="en-US" smtClean="0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7A526-1953-4C8F-9CFC-6C6FE1B7831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215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https://ellis.eu/units</a:t>
            </a:r>
            <a:endParaRPr lang="en-US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7A526-1953-4C8F-9CFC-6C6FE1B7831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21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https://ellis.eu/units</a:t>
            </a:r>
            <a:endParaRPr lang="en-US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7A526-1953-4C8F-9CFC-6C6FE1B7831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215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https://ellis.eu/units</a:t>
            </a:r>
            <a:endParaRPr lang="en-US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7A526-1953-4C8F-9CFC-6C6FE1B7831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215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77F296DC-0E11-4BE4-9E56-D77315922E9A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7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noProof="0" dirty="0" err="1" smtClean="0"/>
              <a:t>Kliknij</a:t>
            </a:r>
            <a:r>
              <a:rPr lang="en-US" noProof="0" dirty="0" smtClean="0"/>
              <a:t>, aby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endParaRPr lang="en-US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 dirty="0" err="1" smtClean="0"/>
              <a:t>Kliknij</a:t>
            </a:r>
            <a:r>
              <a:rPr lang="en-US" noProof="0" dirty="0" smtClean="0"/>
              <a:t>, aby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style </a:t>
            </a:r>
            <a:r>
              <a:rPr lang="en-US" noProof="0" dirty="0" err="1" smtClean="0"/>
              <a:t>wzorca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tekstu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Drugi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Trzeci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Czwarty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Piąty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162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06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5000"/>
              </a:schemeClr>
            </a:gs>
            <a:gs pos="999">
              <a:srgbClr val="336600"/>
            </a:gs>
            <a:gs pos="99001">
              <a:srgbClr val="156B13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Berlin bul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5538"/>
            <a:ext cx="8350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80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ts val="600"/>
        </a:spcAft>
        <a:buChar char="•"/>
        <a:defRPr sz="20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ts val="0"/>
        </a:spcBef>
        <a:spcAft>
          <a:spcPts val="600"/>
        </a:spcAft>
        <a:buChar char="–"/>
        <a:defRPr sz="24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ts val="0"/>
        </a:spcBef>
        <a:spcAft>
          <a:spcPts val="300"/>
        </a:spcAft>
        <a:buChar char="•"/>
        <a:defRPr sz="20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llis.eu/programs/human-centric-machine-learning" TargetMode="External"/><Relationship Id="rId13" Type="http://schemas.openxmlformats.org/officeDocument/2006/relationships/hyperlink" Target="https://ellis.eu/programs/quantum-and-physics-based-machine-learning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ellis.eu/programs/geometric-deep-learning" TargetMode="External"/><Relationship Id="rId12" Type="http://schemas.openxmlformats.org/officeDocument/2006/relationships/hyperlink" Target="https://ellis.eu/programs/natural-intelligence" TargetMode="External"/><Relationship Id="rId2" Type="http://schemas.openxmlformats.org/officeDocument/2006/relationships/audio" Target="../media/media10.wma"/><Relationship Id="rId16" Type="http://schemas.openxmlformats.org/officeDocument/2006/relationships/image" Target="../media/image8.png"/><Relationship Id="rId1" Type="http://schemas.microsoft.com/office/2007/relationships/media" Target="../media/media10.wma"/><Relationship Id="rId6" Type="http://schemas.openxmlformats.org/officeDocument/2006/relationships/hyperlink" Target="https://ellis.eu/programs/ellis-robot-learning-closing-the-reality-gap" TargetMode="External"/><Relationship Id="rId11" Type="http://schemas.openxmlformats.org/officeDocument/2006/relationships/hyperlink" Target="https://ellis.eu/programs/machine-learning-for-earth-and-climate-sciences" TargetMode="External"/><Relationship Id="rId5" Type="http://schemas.openxmlformats.org/officeDocument/2006/relationships/hyperlink" Target="https://ellis.eu/programs/ellis-health" TargetMode="External"/><Relationship Id="rId15" Type="http://schemas.openxmlformats.org/officeDocument/2006/relationships/hyperlink" Target="https://ellis.eu/programs/theory-algorithms-and-computations-of-modern-learning-systems" TargetMode="External"/><Relationship Id="rId10" Type="http://schemas.openxmlformats.org/officeDocument/2006/relationships/hyperlink" Target="https://ellis.eu/programs/machine-learning-and-computer-vision" TargetMode="External"/><Relationship Id="rId4" Type="http://schemas.openxmlformats.org/officeDocument/2006/relationships/notesSlide" Target="../notesSlides/notesSlide5.xml"/><Relationship Id="rId9" Type="http://schemas.openxmlformats.org/officeDocument/2006/relationships/hyperlink" Target="https://ellis.eu/programs/interactive-learning-and-interventional-representations" TargetMode="External"/><Relationship Id="rId14" Type="http://schemas.openxmlformats.org/officeDocument/2006/relationships/hyperlink" Target="https://ellis.eu/programs/robust-machine-learni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hyperlink" Target="https://www.humane-ai.eu/" TargetMode="External"/><Relationship Id="rId5" Type="http://schemas.openxmlformats.org/officeDocument/2006/relationships/hyperlink" Target="https://claire-ai.org/" TargetMode="Externa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hyperlink" Target="https://cordis.europa.eu/project/id/951911" TargetMode="External"/><Relationship Id="rId5" Type="http://schemas.openxmlformats.org/officeDocument/2006/relationships/hyperlink" Target="https://liu.se/en/research/tailor/about" TargetMode="Externa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1.png"/><Relationship Id="rId5" Type="http://schemas.openxmlformats.org/officeDocument/2006/relationships/hyperlink" Target="https://cordis.europa.eu/project/id/825619/pl" TargetMode="External"/><Relationship Id="rId4" Type="http://schemas.openxmlformats.org/officeDocument/2006/relationships/hyperlink" Target="https://www.ai4eu.eu/observatory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futurium.ec.europa.eu/en/european-ai-alliance/open-discussion" TargetMode="Externa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hyperlink" Target="https://ec.europa.eu/digital-single-market/en/news/assessment-list-trustworthy-artificial-intelligence-altai-self-assessment" TargetMode="External"/><Relationship Id="rId5" Type="http://schemas.openxmlformats.org/officeDocument/2006/relationships/hyperlink" Target="https://ec.europa.eu/digital-single-market/events/cf/h2020-call-on-european-network-of-ai-excellence-centres-infoday/stream-doclist.cfm?id=453" TargetMode="External"/><Relationship Id="rId4" Type="http://schemas.openxmlformats.org/officeDocument/2006/relationships/hyperlink" Target="https://ec.europa.eu/digital-single-market/en/news/coordinated-plan-artificial-intelligen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osc-dih.eu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s3platform.jrc.ec.europa.eu/digital-innovation-hubs-tool" TargetMode="Externa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hyperlink" Target="https://ec.europa.eu/digital-single-market/news-redirect/675974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ec.europa.eu/digital-single-market/en/news/digital-europe-programme-proposed-eu92-billion-funding-2021-2027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dihnet.eu/" TargetMode="Externa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ordis.europa.eu/project/id/951847" TargetMode="Externa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hyperlink" Target="https://ellis-open-letter.eu/" TargetMode="External"/><Relationship Id="rId5" Type="http://schemas.openxmlformats.org/officeDocument/2006/relationships/hyperlink" Target="https://ec.europa.eu/newsroom/dae/document.cfm?doc_id=59492" TargetMode="Externa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1844824"/>
            <a:ext cx="6048672" cy="1677729"/>
          </a:xfrm>
          <a:effectLst/>
        </p:spPr>
        <p:txBody>
          <a:bodyPr/>
          <a:lstStyle/>
          <a:p>
            <a:r>
              <a:rPr lang="en-US" dirty="0">
                <a:effectLst/>
              </a:rPr>
              <a:t>WCCI2020 Panel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on </a:t>
            </a:r>
            <a:r>
              <a:rPr lang="en-US" dirty="0">
                <a:effectLst/>
              </a:rPr>
              <a:t>Research </a:t>
            </a:r>
            <a:r>
              <a:rPr lang="en-US" dirty="0" smtClean="0">
                <a:effectLst/>
              </a:rPr>
              <a:t>Funding: EU</a:t>
            </a:r>
            <a:endParaRPr lang="en-US" dirty="0">
              <a:effectLst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598540"/>
            <a:ext cx="8928992" cy="3070820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pl-PL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Włodzisław Duch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pl-PL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pl-PL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Neurocognitive Laboratory</a:t>
            </a:r>
            <a:r>
              <a:rPr lang="pl-PL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, </a:t>
            </a:r>
            <a:br>
              <a:rPr lang="pl-PL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Center </a:t>
            </a:r>
            <a:r>
              <a:rPr 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Modern Interdisciplinary Technologies, </a:t>
            </a:r>
            <a:r>
              <a:rPr lang="pl-PL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Dept. of Informatics, Faculty of Physics, Astronomy &amp; Informatics, 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Nicolaus Copernicus University</a:t>
            </a:r>
            <a:r>
              <a:rPr lang="pl-PL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pl-PL" sz="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pl-PL" sz="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pl-PL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Google: Wlodek Duch</a:t>
            </a:r>
            <a:br>
              <a:rPr lang="pl-PL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endParaRPr lang="pl-PL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r" eaLnBrk="1" hangingPunct="1">
              <a:defRPr/>
            </a:pPr>
            <a:r>
              <a:rPr lang="en-GB" dirty="0"/>
              <a:t>WCCI 2020</a:t>
            </a:r>
            <a:r>
              <a:rPr lang="pl-PL" dirty="0"/>
              <a:t>, </a:t>
            </a:r>
            <a:r>
              <a:rPr lang="en-US" dirty="0"/>
              <a:t>Glasgow, UK</a:t>
            </a:r>
            <a:r>
              <a:rPr lang="pl-PL" dirty="0"/>
              <a:t>, 19-24.07.2020</a:t>
            </a:r>
            <a:endParaRPr lang="pl-PL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2" name="Picture 1031" descr="l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1221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08956"/>
            <a:ext cx="1524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a 2"/>
          <p:cNvGrpSpPr/>
          <p:nvPr/>
        </p:nvGrpSpPr>
        <p:grpSpPr>
          <a:xfrm>
            <a:off x="1886602" y="291189"/>
            <a:ext cx="4917646" cy="1285875"/>
            <a:chOff x="1886602" y="291189"/>
            <a:chExt cx="4917646" cy="1285875"/>
          </a:xfrm>
        </p:grpSpPr>
        <p:pic>
          <p:nvPicPr>
            <p:cNvPr id="2058" name="Obraz 9" descr="wfaiis_czarn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000" y="298792"/>
              <a:ext cx="1267088" cy="126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Obraz 10" descr="umk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602" y="298791"/>
              <a:ext cx="1173229" cy="126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Obraz 11" descr="icnt.tif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944" y="291189"/>
              <a:ext cx="1080008" cy="1268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5498" y="291189"/>
              <a:ext cx="1428750" cy="1285875"/>
            </a:xfrm>
            <a:prstGeom prst="rect">
              <a:avLst/>
            </a:prstGeom>
          </p:spPr>
        </p:pic>
      </p:grpSp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91246"/>
      </p:ext>
    </p:extLst>
  </p:cSld>
  <p:clrMapOvr>
    <a:masterClrMapping/>
  </p:clrMapOvr>
  <p:transition advTm="20165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8300" y="168275"/>
            <a:ext cx="8452172" cy="792162"/>
          </a:xfrm>
        </p:spPr>
        <p:txBody>
          <a:bodyPr/>
          <a:lstStyle/>
          <a:p>
            <a:r>
              <a:rPr lang="en-US" dirty="0" smtClean="0"/>
              <a:t>ELLIS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</p:spPr>
        <p:txBody>
          <a:bodyPr/>
          <a:lstStyle/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US" b="1" dirty="0" smtClean="0"/>
              <a:t>European </a:t>
            </a:r>
            <a:r>
              <a:rPr lang="en-US" b="1" dirty="0"/>
              <a:t>Lab for Learning and Intelligent Systems</a:t>
            </a:r>
            <a:r>
              <a:rPr lang="en-US" dirty="0"/>
              <a:t> (ELLIS</a:t>
            </a:r>
            <a:r>
              <a:rPr lang="en-US" dirty="0" smtClean="0"/>
              <a:t>) has 11 programs, covering all aspects of AI and robotics: </a:t>
            </a: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5"/>
              </a:rPr>
              <a:t>ELLIS Health</a:t>
            </a:r>
            <a:r>
              <a:rPr lang="en-US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6"/>
              </a:rPr>
              <a:t>ELLIS Robot Learning: Closing the Reality Gap!</a:t>
            </a:r>
            <a:r>
              <a:rPr lang="en-US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7"/>
              </a:rPr>
              <a:t>Geometric Deep Learning</a:t>
            </a:r>
            <a:r>
              <a:rPr lang="en-US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8"/>
              </a:rPr>
              <a:t>Human-centric Machine Learning</a:t>
            </a:r>
            <a:r>
              <a:rPr lang="en-US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9"/>
              </a:rPr>
              <a:t>Interactive Learning and Interventional Representations</a:t>
            </a:r>
            <a:r>
              <a:rPr lang="en-US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10"/>
              </a:rPr>
              <a:t>Machine Learning and Computer Vision</a:t>
            </a:r>
            <a:r>
              <a:rPr lang="en-US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11"/>
              </a:rPr>
              <a:t>Machine Learning for Earth and Climate Sciences</a:t>
            </a:r>
            <a:r>
              <a:rPr lang="en-US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12"/>
              </a:rPr>
              <a:t>Natural Intelligence</a:t>
            </a:r>
            <a:r>
              <a:rPr lang="en-US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13"/>
              </a:rPr>
              <a:t>Quantum and physics based machine learning</a:t>
            </a:r>
            <a:r>
              <a:rPr lang="en-US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14"/>
              </a:rPr>
              <a:t>Robust Machine Learning</a:t>
            </a:r>
            <a:r>
              <a:rPr lang="en-US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15"/>
              </a:rPr>
              <a:t>Theory, Algorithms and Computations of Modern Learning Systems</a:t>
            </a:r>
            <a:r>
              <a:rPr lang="en-US" dirty="0"/>
              <a:t> </a:t>
            </a:r>
          </a:p>
        </p:txBody>
      </p:sp>
      <p:sp>
        <p:nvSpPr>
          <p:cNvPr id="4" name="AutoShape 2" descr="http://c.fastcompany.net/multisite_files/fastcompany/imagecache/1280/poster/2016/05/3059594-poster-p-2-a-robot-surgeon-successfully-operated-on-a-pi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70"/>
    </mc:Choice>
    <mc:Fallback xmlns="">
      <p:transition spd="slow" advTm="40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8300" y="168275"/>
            <a:ext cx="8452172" cy="792162"/>
          </a:xfrm>
        </p:spPr>
        <p:txBody>
          <a:bodyPr/>
          <a:lstStyle/>
          <a:p>
            <a:r>
              <a:rPr lang="en-US" dirty="0" smtClean="0"/>
              <a:t>Centers </a:t>
            </a:r>
            <a:r>
              <a:rPr lang="en-US" dirty="0"/>
              <a:t>of Excellence in AI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</p:spPr>
        <p:txBody>
          <a:bodyPr/>
          <a:lstStyle/>
          <a:p>
            <a:pPr marL="0" lvl="0" indent="0">
              <a:spcAft>
                <a:spcPts val="1200"/>
              </a:spcAft>
              <a:buClr>
                <a:prstClr val="black"/>
              </a:buClr>
              <a:buSzPts val="1100"/>
              <a:buNone/>
            </a:pPr>
            <a:r>
              <a:rPr lang="en-US" dirty="0" smtClean="0"/>
              <a:t>3 projects came from </a:t>
            </a:r>
            <a:r>
              <a:rPr lang="pl-PL" dirty="0" err="1" smtClean="0">
                <a:solidFill>
                  <a:prstClr val="white"/>
                </a:solidFill>
              </a:rPr>
              <a:t>EurAI</a:t>
            </a:r>
            <a:r>
              <a:rPr lang="pl-PL" dirty="0" smtClean="0">
                <a:solidFill>
                  <a:prstClr val="white"/>
                </a:solidFill>
              </a:rPr>
              <a:t> </a:t>
            </a:r>
            <a:r>
              <a:rPr lang="pl-PL" u="sng" dirty="0" smtClean="0">
                <a:solidFill>
                  <a:prstClr val="white"/>
                </a:solidFill>
                <a:hlinkClick r:id="rId5"/>
              </a:rPr>
              <a:t>CLAIR</a:t>
            </a:r>
            <a:r>
              <a:rPr lang="en-US" u="sng" dirty="0" smtClean="0">
                <a:solidFill>
                  <a:prstClr val="white"/>
                </a:solidFill>
              </a:rPr>
              <a:t>, </a:t>
            </a:r>
            <a:r>
              <a:rPr lang="en-US" dirty="0"/>
              <a:t>the World’s largest Network for AI Research (over 3500 supporters, including almost 1000 industrial).</a:t>
            </a:r>
            <a:r>
              <a:rPr lang="pl-PL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  <a:p>
            <a:pPr marL="0" lvl="0" indent="0">
              <a:spcAft>
                <a:spcPts val="1200"/>
              </a:spcAft>
              <a:buClr>
                <a:prstClr val="black"/>
              </a:buClr>
              <a:buSzPts val="1100"/>
              <a:buNone/>
            </a:pPr>
            <a:r>
              <a:rPr lang="en-US" b="1" dirty="0" smtClean="0">
                <a:solidFill>
                  <a:prstClr val="white"/>
                </a:solidFill>
              </a:rPr>
              <a:t>CLAIRE </a:t>
            </a:r>
            <a:r>
              <a:rPr lang="en-US" b="1" dirty="0">
                <a:solidFill>
                  <a:prstClr val="white"/>
                </a:solidFill>
              </a:rPr>
              <a:t>Research </a:t>
            </a:r>
            <a:r>
              <a:rPr lang="en-US" b="1" dirty="0" smtClean="0">
                <a:solidFill>
                  <a:prstClr val="white"/>
                </a:solidFill>
              </a:rPr>
              <a:t>Network </a:t>
            </a:r>
            <a:r>
              <a:rPr lang="en-US" dirty="0" smtClean="0">
                <a:solidFill>
                  <a:prstClr val="white"/>
                </a:solidFill>
              </a:rPr>
              <a:t>is a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pan-European </a:t>
            </a:r>
            <a:r>
              <a:rPr lang="pl-PL" dirty="0" err="1">
                <a:solidFill>
                  <a:prstClr val="white"/>
                </a:solidFill>
              </a:rPr>
              <a:t>Confederation</a:t>
            </a:r>
            <a:r>
              <a:rPr lang="pl-PL" dirty="0">
                <a:solidFill>
                  <a:prstClr val="white"/>
                </a:solidFill>
              </a:rPr>
              <a:t> of Laboratories for </a:t>
            </a:r>
            <a:r>
              <a:rPr lang="en-US" dirty="0">
                <a:solidFill>
                  <a:prstClr val="white"/>
                </a:solidFill>
              </a:rPr>
              <a:t>AI, strategically located throughout Europe (269 research groups + institutions, representing over 14 000 people). </a:t>
            </a:r>
            <a:endParaRPr lang="en-US" dirty="0" smtClean="0">
              <a:hlinkClick r:id="rId6"/>
            </a:endParaRPr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pl-PL" sz="2400" b="1" dirty="0" err="1" smtClean="0">
                <a:hlinkClick r:id="rId6"/>
              </a:rPr>
              <a:t>HumanE-AI-Net</a:t>
            </a:r>
            <a:endParaRPr lang="en-US" sz="2400" b="1" dirty="0"/>
          </a:p>
          <a:p>
            <a:pPr marL="0" indent="0">
              <a:buNone/>
            </a:pPr>
            <a:r>
              <a:rPr lang="en-US" b="1" dirty="0" smtClean="0"/>
              <a:t>Human-centered AI</a:t>
            </a:r>
          </a:p>
          <a:p>
            <a:pPr marL="0" indent="0">
              <a:buNone/>
            </a:pPr>
            <a:r>
              <a:rPr lang="en-US" dirty="0" err="1" smtClean="0"/>
              <a:t>HumanE</a:t>
            </a:r>
            <a:r>
              <a:rPr lang="en-US" dirty="0" smtClean="0"/>
              <a:t>-AI-Net includes members of ELLIS. It is focused on AI </a:t>
            </a:r>
            <a:r>
              <a:rPr lang="en-US" dirty="0"/>
              <a:t>systems that enhance human </a:t>
            </a:r>
            <a:r>
              <a:rPr lang="en-US" dirty="0" smtClean="0"/>
              <a:t>intelligence and adheres to European ethical values.</a:t>
            </a:r>
            <a:br>
              <a:rPr lang="en-US" dirty="0" smtClean="0"/>
            </a:br>
            <a:r>
              <a:rPr lang="en-US" dirty="0" smtClean="0"/>
              <a:t>Five </a:t>
            </a:r>
            <a:r>
              <a:rPr lang="en-US" dirty="0"/>
              <a:t>major </a:t>
            </a:r>
            <a:r>
              <a:rPr lang="en-US" dirty="0" smtClean="0"/>
              <a:t>streams were identified: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Human-in-the-Loop Machine Learning, Reasoning, and Planning</a:t>
            </a:r>
          </a:p>
          <a:p>
            <a:pPr>
              <a:spcAft>
                <a:spcPts val="0"/>
              </a:spcAft>
            </a:pPr>
            <a:r>
              <a:rPr lang="en-US" dirty="0"/>
              <a:t>Multimodal Perception and Modelling</a:t>
            </a:r>
          </a:p>
          <a:p>
            <a:pPr>
              <a:spcAft>
                <a:spcPts val="0"/>
              </a:spcAft>
            </a:pPr>
            <a:r>
              <a:rPr lang="en-US" dirty="0"/>
              <a:t>Human AI Interaction and Collaboration</a:t>
            </a:r>
          </a:p>
          <a:p>
            <a:pPr>
              <a:spcAft>
                <a:spcPts val="0"/>
              </a:spcAft>
            </a:pPr>
            <a:r>
              <a:rPr lang="en-US" dirty="0"/>
              <a:t>Societal AI</a:t>
            </a:r>
          </a:p>
          <a:p>
            <a:pPr>
              <a:spcAft>
                <a:spcPts val="0"/>
              </a:spcAft>
            </a:pPr>
            <a:r>
              <a:rPr lang="en-US" dirty="0"/>
              <a:t>AI Ethics, Law and Responsible AI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http://c.fastcompany.net/multisite_files/fastcompany/imagecache/1280/poster/2016/05/3059594-poster-p-2-a-robot-surgeon-successfully-operated-on-a-pi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91" y="2924944"/>
            <a:ext cx="396888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94" y="404664"/>
            <a:ext cx="1438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5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44"/>
    </mc:Choice>
    <mc:Fallback xmlns="">
      <p:transition spd="slow" advTm="83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c.fastcompany.net/multisite_files/fastcompany/imagecache/1280/poster/2016/05/3059594-poster-p-2-a-robot-surgeon-successfully-operated-on-a-pi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49275"/>
            <a:ext cx="57150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0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32"/>
    </mc:Choice>
    <mc:Fallback xmlns="">
      <p:transition spd="slow" advTm="26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8300" y="168275"/>
            <a:ext cx="8452172" cy="792162"/>
          </a:xfrm>
        </p:spPr>
        <p:txBody>
          <a:bodyPr/>
          <a:lstStyle/>
          <a:p>
            <a:r>
              <a:rPr lang="en-US" dirty="0" smtClean="0"/>
              <a:t>TAILOR &amp; AI4Media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1" y="980728"/>
            <a:ext cx="8500417" cy="5760640"/>
          </a:xfrm>
        </p:spPr>
        <p:txBody>
          <a:bodyPr/>
          <a:lstStyle/>
          <a:p>
            <a:r>
              <a:rPr lang="en-US" dirty="0" smtClean="0">
                <a:hlinkClick r:id="rId5"/>
              </a:rPr>
              <a:t>TAILOR</a:t>
            </a:r>
            <a:r>
              <a:rPr lang="en-US" dirty="0" smtClean="0"/>
              <a:t> </a:t>
            </a:r>
            <a:r>
              <a:rPr lang="en-US" dirty="0"/>
              <a:t>- Foundations of Trustworthy AI - Integrating Learning, Optimization and </a:t>
            </a:r>
            <a:r>
              <a:rPr lang="en-US" dirty="0" smtClean="0"/>
              <a:t>Reasoning</a:t>
            </a:r>
            <a:r>
              <a:rPr lang="en-US" dirty="0"/>
              <a:t>, </a:t>
            </a:r>
            <a:r>
              <a:rPr lang="en-US" dirty="0" smtClean="0"/>
              <a:t>child of CLAIRE, </a:t>
            </a:r>
          </a:p>
          <a:p>
            <a:pPr marL="0" indent="0">
              <a:buNone/>
            </a:pPr>
            <a:r>
              <a:rPr lang="en-US" dirty="0"/>
              <a:t>TAILOR will create a network of research excellence </a:t>
            </a:r>
            <a:r>
              <a:rPr lang="en-US" dirty="0" smtClean="0"/>
              <a:t>centers </a:t>
            </a:r>
            <a:r>
              <a:rPr lang="en-US" dirty="0"/>
              <a:t>across all of Europe on the Foundations of Trustworthy AI based on </a:t>
            </a:r>
            <a:r>
              <a:rPr lang="en-US" dirty="0" smtClean="0"/>
              <a:t>1) a </a:t>
            </a:r>
            <a:r>
              <a:rPr lang="en-US" dirty="0"/>
              <a:t>strategic roadmap committee, </a:t>
            </a:r>
            <a:r>
              <a:rPr lang="en-US" dirty="0" smtClean="0"/>
              <a:t>2) basic </a:t>
            </a:r>
            <a:r>
              <a:rPr lang="en-US" dirty="0"/>
              <a:t>research program to address grand </a:t>
            </a:r>
            <a:r>
              <a:rPr lang="en-US" dirty="0" smtClean="0"/>
              <a:t>challenges </a:t>
            </a:r>
            <a:r>
              <a:rPr lang="en-US" dirty="0"/>
              <a:t>in health, mobility and resource </a:t>
            </a:r>
            <a:r>
              <a:rPr lang="en-US" dirty="0" smtClean="0"/>
              <a:t>management,3) a </a:t>
            </a:r>
            <a:r>
              <a:rPr lang="en-US" dirty="0"/>
              <a:t>connectivity fund for active dissemination to the larger AI community, </a:t>
            </a:r>
            <a:r>
              <a:rPr lang="en-US" dirty="0" smtClean="0"/>
              <a:t>4) network </a:t>
            </a:r>
            <a:r>
              <a:rPr lang="en-US" dirty="0"/>
              <a:t>collaboration activities promoting research exchanges, training </a:t>
            </a:r>
            <a:r>
              <a:rPr lang="en-US" dirty="0" smtClean="0"/>
              <a:t>materials, </a:t>
            </a:r>
            <a:r>
              <a:rPr lang="en-US" dirty="0"/>
              <a:t>and joint PhD supervision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pl-PL" b="1" dirty="0" smtClean="0">
                <a:hlinkClick r:id="rId6"/>
              </a:rPr>
              <a:t>AI4Media</a:t>
            </a:r>
            <a:r>
              <a:rPr lang="pl-PL" b="1" dirty="0" smtClean="0"/>
              <a:t> </a:t>
            </a:r>
            <a:r>
              <a:rPr lang="en-US" b="1" dirty="0" smtClean="0"/>
              <a:t>- </a:t>
            </a:r>
            <a:r>
              <a:rPr lang="en-US" dirty="0" smtClean="0"/>
              <a:t>A </a:t>
            </a:r>
            <a:r>
              <a:rPr lang="en-US" dirty="0"/>
              <a:t>European Excellence Centre for Media, Society and </a:t>
            </a:r>
            <a:r>
              <a:rPr lang="en-US" dirty="0" smtClean="0"/>
              <a:t>Democracy.</a:t>
            </a:r>
          </a:p>
          <a:p>
            <a:pPr marL="0" indent="0">
              <a:buNone/>
            </a:pPr>
            <a:r>
              <a:rPr lang="en-US" dirty="0"/>
              <a:t>30 </a:t>
            </a:r>
            <a:r>
              <a:rPr lang="en-US" dirty="0" smtClean="0"/>
              <a:t>partners </a:t>
            </a:r>
            <a:r>
              <a:rPr lang="en-US" dirty="0"/>
              <a:t>in the areas of AI and media (9 universities, </a:t>
            </a:r>
            <a:r>
              <a:rPr lang="en-US" dirty="0" smtClean="0"/>
              <a:t>9 </a:t>
            </a:r>
            <a:r>
              <a:rPr lang="en-US" dirty="0"/>
              <a:t>research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centers</a:t>
            </a:r>
            <a:r>
              <a:rPr lang="en-US" dirty="0"/>
              <a:t>, 12 industrial partners) and 35 associate members,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establish </a:t>
            </a:r>
            <a:r>
              <a:rPr lang="en-US" dirty="0"/>
              <a:t>the networking infrastructure to bring together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European </a:t>
            </a:r>
            <a:r>
              <a:rPr lang="en-US" dirty="0"/>
              <a:t>AI landscape in the field of media, </a:t>
            </a:r>
            <a:r>
              <a:rPr lang="en-US" dirty="0" smtClean="0"/>
              <a:t>involving academia </a:t>
            </a:r>
            <a:r>
              <a:rPr lang="en-US" dirty="0"/>
              <a:t>and industry, </a:t>
            </a:r>
            <a:r>
              <a:rPr lang="en-US" dirty="0" smtClean="0"/>
              <a:t>Digital </a:t>
            </a:r>
            <a:r>
              <a:rPr lang="en-US" dirty="0"/>
              <a:t>Innovation </a:t>
            </a:r>
            <a:r>
              <a:rPr lang="en-US" dirty="0" smtClean="0"/>
              <a:t>Hubs. </a:t>
            </a:r>
            <a:r>
              <a:rPr lang="en-US" dirty="0"/>
              <a:t>All aspects of AI, improve the democratic role of the </a:t>
            </a:r>
            <a:r>
              <a:rPr lang="en-US" dirty="0" smtClean="0"/>
              <a:t>media, </a:t>
            </a:r>
            <a:r>
              <a:rPr lang="en-US" dirty="0"/>
              <a:t>Smart News Assistant </a:t>
            </a:r>
            <a:r>
              <a:rPr lang="en-US" dirty="0" smtClean="0"/>
              <a:t>to support journalists, social media, recognition of digital content creation, creation, </a:t>
            </a:r>
            <a:r>
              <a:rPr lang="en-US" dirty="0"/>
              <a:t>curation, verification, validation of news </a:t>
            </a:r>
            <a:r>
              <a:rPr lang="en-US" dirty="0" smtClean="0"/>
              <a:t>stories, Media </a:t>
            </a:r>
            <a:r>
              <a:rPr lang="en-US" dirty="0"/>
              <a:t>AI </a:t>
            </a:r>
            <a:r>
              <a:rPr lang="en-US" dirty="0" smtClean="0"/>
              <a:t>Observatory, AI-based video content automation.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	 </a:t>
            </a:r>
          </a:p>
          <a:p>
            <a:endParaRPr lang="en-US" dirty="0" smtClean="0"/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endParaRPr lang="en-US" dirty="0" smtClean="0"/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endParaRPr lang="en-US" dirty="0"/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endParaRPr lang="en-US" dirty="0"/>
          </a:p>
        </p:txBody>
      </p:sp>
      <p:sp>
        <p:nvSpPr>
          <p:cNvPr id="4" name="AutoShape 2" descr="http://c.fastcompany.net/multisite_files/fastcompany/imagecache/1280/poster/2016/05/3059594-poster-p-2-a-robot-surgeon-successfully-operated-on-a-pi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859" y="3717032"/>
            <a:ext cx="1325141" cy="148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94" y="404664"/>
            <a:ext cx="1438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0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765"/>
    </mc:Choice>
    <mc:Fallback xmlns="">
      <p:transition spd="slow" advTm="119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79216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of AI-related research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64051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Distribution of EU players (%) in EU-funded AI research projects, 2009-2018</a:t>
            </a: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09" y="2060848"/>
            <a:ext cx="7239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29"/>
    </mc:Choice>
    <mc:Fallback xmlns="">
      <p:transition spd="slow" advTm="29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08912" cy="76993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pl-PL" dirty="0" err="1" smtClean="0"/>
              <a:t>Neuroscience</a:t>
            </a:r>
            <a:r>
              <a:rPr lang="pl-PL" dirty="0" smtClean="0"/>
              <a:t> =&gt; AI 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5868"/>
            <a:ext cx="8640960" cy="21591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Hassabis, D., Kumaran, D., Summerfield, C., </a:t>
            </a:r>
            <a:r>
              <a:rPr lang="en-US" dirty="0" err="1" smtClean="0"/>
              <a:t>Botvinick</a:t>
            </a:r>
            <a:r>
              <a:rPr lang="en-US" dirty="0" smtClean="0"/>
              <a:t>, M. (2017). </a:t>
            </a:r>
            <a:br>
              <a:rPr lang="en-US" dirty="0" smtClean="0"/>
            </a:br>
            <a:r>
              <a:rPr lang="en-US" dirty="0" smtClean="0"/>
              <a:t>Neuroscience-Inspired Artificial Intelligence. </a:t>
            </a:r>
            <a:r>
              <a:rPr lang="en-US" i="1" dirty="0" smtClean="0"/>
              <a:t>Neuron</a:t>
            </a:r>
            <a:r>
              <a:rPr lang="en-US" dirty="0" smtClean="0"/>
              <a:t>, </a:t>
            </a:r>
            <a:r>
              <a:rPr lang="en-US" i="1" dirty="0" smtClean="0"/>
              <a:t>95</a:t>
            </a:r>
            <a:r>
              <a:rPr lang="en-US" dirty="0" smtClean="0"/>
              <a:t>(2), 245–258. </a:t>
            </a:r>
          </a:p>
          <a:p>
            <a:pPr marL="0" indent="0">
              <a:buNone/>
            </a:pPr>
            <a:r>
              <a:rPr lang="en-US" dirty="0" smtClean="0"/>
              <a:t>Affiliations: Google DeepMind, Gatsby Computational Neuroscience, Institute of Cognitive Neuroscience, Uni. College London, Uni. of Oxford. </a:t>
            </a:r>
            <a:br>
              <a:rPr lang="en-US" dirty="0" smtClean="0"/>
            </a:br>
            <a:endParaRPr lang="en-US" sz="12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Artificial neural networks</a:t>
            </a:r>
            <a:r>
              <a:rPr lang="en-US" dirty="0" smtClean="0"/>
              <a:t> – simple inspirations, but many applications. </a:t>
            </a: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3140968"/>
            <a:ext cx="835292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600"/>
              </a:spcAft>
              <a:buChar char="•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60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ts val="300"/>
              </a:spcAft>
              <a:buChar char="•"/>
              <a:defRPr sz="16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dirty="0" err="1" smtClean="0"/>
              <a:t>Bengio</a:t>
            </a:r>
            <a:r>
              <a:rPr lang="en-US" dirty="0" smtClean="0"/>
              <a:t>, Y. (2017). The </a:t>
            </a:r>
            <a:r>
              <a:rPr lang="en-US" b="1" dirty="0" smtClean="0"/>
              <a:t>Consciousness Prior</a:t>
            </a:r>
            <a:r>
              <a:rPr lang="en-US" dirty="0" smtClean="0"/>
              <a:t>. </a:t>
            </a:r>
            <a:r>
              <a:rPr lang="en-US" i="1" dirty="0" smtClean="0"/>
              <a:t>ArXiv:1709.08568.</a:t>
            </a:r>
          </a:p>
          <a:p>
            <a:pPr marL="0" indent="0" eaLnBrk="1" hangingPunct="1">
              <a:buNone/>
              <a:defRPr/>
            </a:pPr>
            <a:r>
              <a:rPr lang="en-US" dirty="0" err="1" smtClean="0"/>
              <a:t>Amoset</a:t>
            </a:r>
            <a:r>
              <a:rPr lang="en-US" dirty="0" smtClean="0"/>
              <a:t> al. (2018). </a:t>
            </a:r>
            <a:r>
              <a:rPr lang="en-US" b="1" dirty="0" smtClean="0"/>
              <a:t>Learning Awareness Models</a:t>
            </a:r>
            <a:r>
              <a:rPr lang="en-US" dirty="0" smtClean="0"/>
              <a:t>. </a:t>
            </a:r>
            <a:r>
              <a:rPr lang="en-US" i="1" dirty="0" smtClean="0"/>
              <a:t>ArXiv:1804.06318</a:t>
            </a:r>
            <a:r>
              <a:rPr lang="en-US" dirty="0" smtClean="0"/>
              <a:t>.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AI Systems inspired by Neural Models of Behavior: 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/>
              <a:t>(A) </a:t>
            </a:r>
            <a:r>
              <a:rPr lang="en-US" b="1" dirty="0" smtClean="0">
                <a:solidFill>
                  <a:srgbClr val="FFFF00"/>
                </a:solidFill>
              </a:rPr>
              <a:t>Visual attention</a:t>
            </a:r>
            <a:r>
              <a:rPr lang="en-US" dirty="0" smtClean="0"/>
              <a:t>, foveal locations for multiresolution ‘‘retinal’’ representation, prediction of next location to attend to.</a:t>
            </a:r>
            <a:br>
              <a:rPr lang="en-US" dirty="0" smtClean="0"/>
            </a:br>
            <a:r>
              <a:rPr lang="en-US" dirty="0" smtClean="0"/>
              <a:t>(B) </a:t>
            </a:r>
            <a:r>
              <a:rPr lang="en-US" b="1" dirty="0" smtClean="0">
                <a:solidFill>
                  <a:srgbClr val="FFFF00"/>
                </a:solidFill>
              </a:rPr>
              <a:t>Complementary learning systems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and episodic control: fast learning hippocampal system and parametric slow-learning neocortical system. </a:t>
            </a:r>
            <a:br>
              <a:rPr lang="en-US" dirty="0" smtClean="0"/>
            </a:br>
            <a:r>
              <a:rPr lang="en-US" dirty="0" smtClean="0"/>
              <a:t>(C) Models of </a:t>
            </a:r>
            <a:r>
              <a:rPr lang="en-US" b="1" dirty="0" smtClean="0">
                <a:solidFill>
                  <a:srgbClr val="FFFF00"/>
                </a:solidFill>
              </a:rPr>
              <a:t>working memory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and the Neural Turing Machine.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(D) Neurobiological models of </a:t>
            </a:r>
            <a:r>
              <a:rPr lang="en-US" b="1" dirty="0" smtClean="0">
                <a:solidFill>
                  <a:srgbClr val="FFFF00"/>
                </a:solidFill>
              </a:rPr>
              <a:t>synaptic consolidation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and the elastic weight consolidation (EWC) algorithm. </a:t>
            </a:r>
          </a:p>
        </p:txBody>
      </p:sp>
      <p:sp>
        <p:nvSpPr>
          <p:cNvPr id="2" name="AutoShape 2" descr="Image result for neuro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240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82644"/>
      </p:ext>
    </p:extLst>
  </p:cSld>
  <p:clrMapOvr>
    <a:masterClrMapping/>
  </p:clrMapOvr>
  <p:transition advTm="66687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84213" y="269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Neuromorphic future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Symbol zastępczy zawartości 1"/>
          <p:cNvSpPr>
            <a:spLocks noGrp="1"/>
          </p:cNvSpPr>
          <p:nvPr>
            <p:ph idx="1"/>
          </p:nvPr>
        </p:nvSpPr>
        <p:spPr>
          <a:xfrm>
            <a:off x="311150" y="980728"/>
            <a:ext cx="4837113" cy="3168575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000" dirty="0" err="1" smtClean="0">
                <a:solidFill>
                  <a:srgbClr val="EAEAEA"/>
                </a:solidFill>
              </a:rPr>
              <a:t>SyNAPSE</a:t>
            </a:r>
            <a:r>
              <a:rPr lang="pl-PL" altLang="pl-PL" sz="2000" dirty="0" smtClean="0">
                <a:solidFill>
                  <a:srgbClr val="EAEAEA"/>
                </a:solidFill>
              </a:rPr>
              <a:t> </a:t>
            </a:r>
            <a:r>
              <a:rPr lang="en-US" altLang="pl-PL" sz="2000" dirty="0" smtClean="0">
                <a:solidFill>
                  <a:srgbClr val="EAEAEA"/>
                </a:solidFill>
              </a:rPr>
              <a:t>Project </a:t>
            </a:r>
            <a:r>
              <a:rPr lang="pl-PL" altLang="pl-PL" sz="2000" dirty="0" smtClean="0">
                <a:solidFill>
                  <a:srgbClr val="EAEAEA"/>
                </a:solidFill>
              </a:rPr>
              <a:t>2015: IBM </a:t>
            </a:r>
            <a:r>
              <a:rPr lang="pl-PL" altLang="pl-PL" sz="2000" dirty="0" err="1" smtClean="0">
                <a:solidFill>
                  <a:srgbClr val="EAEAEA"/>
                </a:solidFill>
              </a:rPr>
              <a:t>TrueNorth</a:t>
            </a:r>
            <a:r>
              <a:rPr lang="pl-PL" altLang="pl-PL" sz="2000" dirty="0" smtClean="0">
                <a:solidFill>
                  <a:srgbClr val="EAEAEA"/>
                </a:solidFill>
              </a:rPr>
              <a:t> </a:t>
            </a:r>
            <a:r>
              <a:rPr lang="en-US" altLang="pl-PL" sz="2000" dirty="0" smtClean="0">
                <a:solidFill>
                  <a:srgbClr val="EAEAEA"/>
                </a:solidFill>
              </a:rPr>
              <a:t/>
            </a:r>
            <a:br>
              <a:rPr lang="en-US" altLang="pl-PL" sz="2000" dirty="0" smtClean="0">
                <a:solidFill>
                  <a:srgbClr val="EAEAEA"/>
                </a:solidFill>
              </a:rPr>
            </a:br>
            <a:r>
              <a:rPr lang="pl-PL" altLang="pl-PL" sz="2000" dirty="0" smtClean="0">
                <a:solidFill>
                  <a:srgbClr val="EAEAEA"/>
                </a:solidFill>
              </a:rPr>
              <a:t>chip </a:t>
            </a:r>
            <a:r>
              <a:rPr lang="pl-PL" altLang="pl-PL" sz="2000" dirty="0" smtClean="0">
                <a:solidFill>
                  <a:srgbClr val="EAEAEA"/>
                </a:solidFill>
                <a:latin typeface="Symbol" pitchFamily="18" charset="2"/>
              </a:rPr>
              <a:t>~</a:t>
            </a:r>
            <a:r>
              <a:rPr lang="pl-PL" altLang="pl-PL" sz="2000" dirty="0" smtClean="0">
                <a:solidFill>
                  <a:srgbClr val="FFFF00"/>
                </a:solidFill>
              </a:rPr>
              <a:t>1</a:t>
            </a:r>
            <a:r>
              <a:rPr lang="en-US" altLang="pl-PL" sz="2000" dirty="0" smtClean="0">
                <a:solidFill>
                  <a:srgbClr val="FFFF00"/>
                </a:solidFill>
              </a:rPr>
              <a:t>M </a:t>
            </a:r>
            <a:r>
              <a:rPr lang="pl-PL" altLang="pl-PL" sz="2000" dirty="0" smtClean="0">
                <a:solidFill>
                  <a:srgbClr val="EAEAEA"/>
                </a:solidFill>
              </a:rPr>
              <a:t>neuron</a:t>
            </a:r>
            <a:r>
              <a:rPr lang="en-US" altLang="pl-PL" sz="2000" dirty="0" smtClean="0">
                <a:solidFill>
                  <a:srgbClr val="EAEAEA"/>
                </a:solidFill>
              </a:rPr>
              <a:t>s</a:t>
            </a:r>
            <a:r>
              <a:rPr lang="pl-PL" altLang="pl-PL" sz="2000" dirty="0" smtClean="0">
                <a:solidFill>
                  <a:srgbClr val="EAEAEA"/>
                </a:solidFill>
              </a:rPr>
              <a:t> i </a:t>
            </a:r>
            <a:r>
              <a:rPr lang="en-US" altLang="pl-PL" sz="2000" dirty="0" smtClean="0">
                <a:solidFill>
                  <a:srgbClr val="FFFF00"/>
                </a:solidFill>
              </a:rPr>
              <a:t>250M </a:t>
            </a:r>
            <a:r>
              <a:rPr lang="pl-PL" altLang="pl-PL" sz="2000" dirty="0" smtClean="0">
                <a:solidFill>
                  <a:srgbClr val="EAEAEA"/>
                </a:solidFill>
              </a:rPr>
              <a:t>synaps</a:t>
            </a:r>
            <a:r>
              <a:rPr lang="en-US" altLang="pl-PL" sz="2000" dirty="0" err="1" smtClean="0">
                <a:solidFill>
                  <a:srgbClr val="EAEAEA"/>
                </a:solidFill>
              </a:rPr>
              <a:t>es</a:t>
            </a:r>
            <a:r>
              <a:rPr lang="pl-PL" altLang="pl-PL" sz="2000" dirty="0" smtClean="0">
                <a:solidFill>
                  <a:srgbClr val="EAEAEA"/>
                </a:solidFill>
              </a:rPr>
              <a:t> </a:t>
            </a:r>
            <a:r>
              <a:rPr lang="en-US" altLang="pl-PL" sz="2000" dirty="0" smtClean="0">
                <a:solidFill>
                  <a:srgbClr val="EAEAEA"/>
                </a:solidFill>
              </a:rPr>
              <a:t/>
            </a:r>
            <a:br>
              <a:rPr lang="en-US" altLang="pl-PL" sz="2000" dirty="0" smtClean="0">
                <a:solidFill>
                  <a:srgbClr val="EAEAEA"/>
                </a:solidFill>
              </a:rPr>
            </a:br>
            <a:r>
              <a:rPr lang="pl-PL" altLang="pl-PL" sz="2000" dirty="0" smtClean="0">
                <a:solidFill>
                  <a:srgbClr val="EAEAEA"/>
                </a:solidFill>
              </a:rPr>
              <a:t>(</a:t>
            </a:r>
            <a:r>
              <a:rPr lang="pl-PL" altLang="pl-PL" sz="2000" dirty="0" smtClean="0">
                <a:solidFill>
                  <a:srgbClr val="FFFF00"/>
                </a:solidFill>
              </a:rPr>
              <a:t>5.4</a:t>
            </a:r>
            <a:r>
              <a:rPr lang="en-US" altLang="pl-PL" sz="2000" dirty="0" smtClean="0">
                <a:solidFill>
                  <a:srgbClr val="FFFF00"/>
                </a:solidFill>
              </a:rPr>
              <a:t>G </a:t>
            </a:r>
            <a:r>
              <a:rPr lang="en-US" altLang="pl-PL" sz="2000" dirty="0" smtClean="0">
                <a:solidFill>
                  <a:srgbClr val="EAEAEA"/>
                </a:solidFill>
              </a:rPr>
              <a:t>transistors</a:t>
            </a:r>
            <a:r>
              <a:rPr lang="pl-PL" altLang="pl-PL" sz="2000" dirty="0" smtClean="0">
                <a:solidFill>
                  <a:srgbClr val="EAEAEA"/>
                </a:solidFill>
              </a:rPr>
              <a:t>), </a:t>
            </a:r>
            <a:endParaRPr lang="en-US" altLang="pl-PL" sz="2000" dirty="0" smtClean="0">
              <a:solidFill>
                <a:srgbClr val="EAEAEA"/>
              </a:solidFill>
            </a:endParaRPr>
          </a:p>
          <a:p>
            <a:pPr marL="0" indent="0">
              <a:buNone/>
            </a:pPr>
            <a:r>
              <a:rPr lang="pl-PL" altLang="pl-PL" sz="2000" dirty="0" smtClean="0">
                <a:solidFill>
                  <a:srgbClr val="EAEAEA"/>
                </a:solidFill>
              </a:rPr>
              <a:t>1 modu</a:t>
            </a:r>
            <a:r>
              <a:rPr lang="en-US" altLang="pl-PL" sz="2000" dirty="0" smtClean="0">
                <a:solidFill>
                  <a:srgbClr val="EAEAEA"/>
                </a:solidFill>
              </a:rPr>
              <a:t>le</a:t>
            </a:r>
            <a:r>
              <a:rPr lang="pl-PL" altLang="pl-PL" sz="2000" dirty="0" smtClean="0">
                <a:solidFill>
                  <a:srgbClr val="EAEAEA"/>
                </a:solidFill>
              </a:rPr>
              <a:t>=16 chip</a:t>
            </a:r>
            <a:r>
              <a:rPr lang="en-US" altLang="pl-PL" sz="2000" dirty="0" smtClean="0">
                <a:solidFill>
                  <a:srgbClr val="EAEAEA"/>
                </a:solidFill>
              </a:rPr>
              <a:t>s=</a:t>
            </a:r>
            <a:r>
              <a:rPr lang="pl-PL" altLang="pl-PL" sz="2000" dirty="0" smtClean="0">
                <a:solidFill>
                  <a:srgbClr val="FFFF00"/>
                </a:solidFill>
              </a:rPr>
              <a:t>16</a:t>
            </a:r>
            <a:r>
              <a:rPr lang="en-US" altLang="pl-PL" sz="2000" dirty="0" smtClean="0">
                <a:solidFill>
                  <a:srgbClr val="FFFF00"/>
                </a:solidFill>
              </a:rPr>
              <a:t>M </a:t>
            </a:r>
            <a:r>
              <a:rPr lang="pl-PL" altLang="pl-PL" sz="2000" dirty="0" smtClean="0">
                <a:solidFill>
                  <a:srgbClr val="EAEAEA"/>
                </a:solidFill>
              </a:rPr>
              <a:t>neuron</a:t>
            </a:r>
            <a:r>
              <a:rPr lang="en-US" altLang="pl-PL" sz="2000" dirty="0" smtClean="0">
                <a:solidFill>
                  <a:srgbClr val="EAEAEA"/>
                </a:solidFill>
              </a:rPr>
              <a:t>s</a:t>
            </a:r>
            <a:r>
              <a:rPr lang="pl-PL" altLang="pl-PL" sz="2000" dirty="0" smtClean="0">
                <a:solidFill>
                  <a:srgbClr val="EAEAEA"/>
                </a:solidFill>
              </a:rPr>
              <a:t>, </a:t>
            </a:r>
            <a:r>
              <a:rPr lang="en-US" altLang="pl-PL" dirty="0" smtClean="0">
                <a:solidFill>
                  <a:srgbClr val="EAEAEA"/>
                </a:solidFill>
              </a:rPr>
              <a:t> </a:t>
            </a:r>
            <a:br>
              <a:rPr lang="en-US" altLang="pl-PL" dirty="0" smtClean="0">
                <a:solidFill>
                  <a:srgbClr val="EAEAEA"/>
                </a:solidFill>
              </a:rPr>
            </a:br>
            <a:r>
              <a:rPr lang="pl-PL" altLang="pl-PL" sz="2000" dirty="0" smtClean="0">
                <a:solidFill>
                  <a:srgbClr val="FFFF00"/>
                </a:solidFill>
              </a:rPr>
              <a:t>4</a:t>
            </a:r>
            <a:r>
              <a:rPr lang="en-US" altLang="pl-PL" sz="2000" dirty="0" smtClean="0">
                <a:solidFill>
                  <a:srgbClr val="FFFF00"/>
                </a:solidFill>
              </a:rPr>
              <a:t>G synapses</a:t>
            </a:r>
            <a:r>
              <a:rPr lang="pl-PL" altLang="pl-PL" sz="2000" dirty="0" smtClean="0">
                <a:solidFill>
                  <a:srgbClr val="EAEAEA"/>
                </a:solidFill>
              </a:rPr>
              <a:t>, </a:t>
            </a:r>
            <a:r>
              <a:rPr lang="en-US" altLang="pl-PL" sz="2000" dirty="0" smtClean="0">
                <a:solidFill>
                  <a:srgbClr val="EAEAEA"/>
                </a:solidFill>
              </a:rPr>
              <a:t>needs </a:t>
            </a:r>
            <a:r>
              <a:rPr lang="pl-PL" altLang="pl-PL" sz="2000" dirty="0" smtClean="0">
                <a:solidFill>
                  <a:srgbClr val="EAEAEA"/>
                </a:solidFill>
              </a:rPr>
              <a:t>1.1</a:t>
            </a:r>
            <a:r>
              <a:rPr lang="en-US" altLang="pl-PL" sz="2000" dirty="0" smtClean="0">
                <a:solidFill>
                  <a:srgbClr val="EAEAEA"/>
                </a:solidFill>
              </a:rPr>
              <a:t> W of power</a:t>
            </a:r>
            <a:r>
              <a:rPr lang="pl-PL" altLang="pl-PL" sz="2000" dirty="0" smtClean="0">
                <a:solidFill>
                  <a:srgbClr val="EAEAEA"/>
                </a:solidFill>
              </a:rPr>
              <a:t>! </a:t>
            </a:r>
            <a:endParaRPr lang="en-US" altLang="pl-PL" sz="2000" dirty="0" smtClean="0">
              <a:solidFill>
                <a:srgbClr val="EAEAEA"/>
              </a:solidFill>
            </a:endParaRPr>
          </a:p>
          <a:p>
            <a:pPr marL="0" indent="0">
              <a:buNone/>
            </a:pPr>
            <a:r>
              <a:rPr lang="en-US" altLang="pl-PL" sz="2000" dirty="0" smtClean="0">
                <a:solidFill>
                  <a:srgbClr val="EAEAEA"/>
                </a:solidFill>
              </a:rPr>
              <a:t>Scaling</a:t>
            </a:r>
            <a:r>
              <a:rPr lang="pl-PL" altLang="pl-PL" sz="2000" dirty="0" smtClean="0">
                <a:solidFill>
                  <a:srgbClr val="EAEAEA"/>
                </a:solidFill>
              </a:rPr>
              <a:t>: 256 </a:t>
            </a:r>
            <a:r>
              <a:rPr lang="en-US" altLang="pl-PL" sz="2000" dirty="0" smtClean="0">
                <a:solidFill>
                  <a:srgbClr val="EAEAEA"/>
                </a:solidFill>
              </a:rPr>
              <a:t>modules</a:t>
            </a:r>
            <a:r>
              <a:rPr lang="pl-PL" altLang="pl-PL" sz="2000" dirty="0" smtClean="0">
                <a:solidFill>
                  <a:srgbClr val="EAEAEA"/>
                </a:solidFill>
              </a:rPr>
              <a:t>=1024 chip</a:t>
            </a:r>
            <a:r>
              <a:rPr lang="en-US" altLang="pl-PL" sz="2000" dirty="0" smtClean="0">
                <a:solidFill>
                  <a:srgbClr val="EAEAEA"/>
                </a:solidFill>
              </a:rPr>
              <a:t>s</a:t>
            </a:r>
            <a:r>
              <a:rPr lang="pl-PL" altLang="pl-PL" sz="2000" dirty="0" smtClean="0">
                <a:solidFill>
                  <a:srgbClr val="EAEAEA"/>
                </a:solidFill>
              </a:rPr>
              <a:t>,  </a:t>
            </a:r>
            <a:r>
              <a:rPr lang="en-US" altLang="pl-PL" sz="2000" dirty="0" smtClean="0">
                <a:solidFill>
                  <a:srgbClr val="EAEAEA"/>
                </a:solidFill>
              </a:rPr>
              <a:t/>
            </a:r>
            <a:br>
              <a:rPr lang="en-US" altLang="pl-PL" sz="2000" dirty="0" smtClean="0">
                <a:solidFill>
                  <a:srgbClr val="EAEAEA"/>
                </a:solidFill>
              </a:rPr>
            </a:br>
            <a:r>
              <a:rPr lang="pl-PL" altLang="pl-PL" sz="2000" dirty="0" smtClean="0">
                <a:solidFill>
                  <a:srgbClr val="FFFF00"/>
                </a:solidFill>
              </a:rPr>
              <a:t>4</a:t>
            </a:r>
            <a:r>
              <a:rPr lang="en-US" altLang="pl-PL" sz="2000" dirty="0" smtClean="0">
                <a:solidFill>
                  <a:srgbClr val="FFFF00"/>
                </a:solidFill>
              </a:rPr>
              <a:t>G</a:t>
            </a:r>
            <a:r>
              <a:rPr lang="pl-PL" altLang="pl-PL" sz="2000" dirty="0" smtClean="0">
                <a:solidFill>
                  <a:srgbClr val="FFFF00"/>
                </a:solidFill>
              </a:rPr>
              <a:t> </a:t>
            </a:r>
            <a:r>
              <a:rPr lang="pl-PL" altLang="pl-PL" sz="2000" dirty="0" smtClean="0">
                <a:solidFill>
                  <a:srgbClr val="EAEAEA"/>
                </a:solidFill>
              </a:rPr>
              <a:t>neuronów, </a:t>
            </a:r>
            <a:r>
              <a:rPr lang="pl-PL" altLang="pl-PL" sz="2000" dirty="0" smtClean="0">
                <a:solidFill>
                  <a:srgbClr val="FFFF00"/>
                </a:solidFill>
              </a:rPr>
              <a:t>1T</a:t>
            </a:r>
            <a:r>
              <a:rPr lang="pl-PL" altLang="pl-PL" sz="2000" dirty="0" smtClean="0">
                <a:solidFill>
                  <a:srgbClr val="EAEAEA"/>
                </a:solidFill>
              </a:rPr>
              <a:t> </a:t>
            </a:r>
            <a:r>
              <a:rPr lang="en-US" altLang="pl-PL" sz="2000" dirty="0" smtClean="0">
                <a:solidFill>
                  <a:srgbClr val="EAEAEA"/>
                </a:solidFill>
              </a:rPr>
              <a:t>(</a:t>
            </a:r>
            <a:r>
              <a:rPr lang="pl-PL" altLang="pl-PL" sz="2000" dirty="0" smtClean="0">
                <a:solidFill>
                  <a:srgbClr val="FFFF00"/>
                </a:solidFill>
              </a:rPr>
              <a:t>10</a:t>
            </a:r>
            <a:r>
              <a:rPr lang="pl-PL" altLang="pl-PL" sz="2000" baseline="30000" dirty="0" smtClean="0">
                <a:solidFill>
                  <a:srgbClr val="FFFF00"/>
                </a:solidFill>
              </a:rPr>
              <a:t>12</a:t>
            </a:r>
            <a:r>
              <a:rPr lang="en-US" altLang="pl-PL" sz="2000" dirty="0" smtClean="0">
                <a:solidFill>
                  <a:srgbClr val="EAEAEA"/>
                </a:solidFill>
              </a:rPr>
              <a:t>) </a:t>
            </a:r>
            <a:r>
              <a:rPr lang="pl-PL" altLang="pl-PL" sz="2000" dirty="0" smtClean="0">
                <a:solidFill>
                  <a:srgbClr val="EAEAEA"/>
                </a:solidFill>
              </a:rPr>
              <a:t>synaps</a:t>
            </a:r>
            <a:r>
              <a:rPr lang="en-US" altLang="pl-PL" sz="2000" dirty="0" err="1" smtClean="0">
                <a:solidFill>
                  <a:srgbClr val="EAEAEA"/>
                </a:solidFill>
              </a:rPr>
              <a:t>es</a:t>
            </a:r>
            <a:r>
              <a:rPr lang="pl-PL" altLang="pl-PL" sz="2000" dirty="0" smtClean="0">
                <a:solidFill>
                  <a:srgbClr val="EAEAEA"/>
                </a:solidFill>
              </a:rPr>
              <a:t>, </a:t>
            </a:r>
            <a:br>
              <a:rPr lang="pl-PL" altLang="pl-PL" sz="2000" dirty="0" smtClean="0">
                <a:solidFill>
                  <a:srgbClr val="EAEAEA"/>
                </a:solidFill>
              </a:rPr>
            </a:br>
            <a:r>
              <a:rPr lang="pl-PL" altLang="pl-PL" sz="2000" dirty="0" smtClean="0">
                <a:solidFill>
                  <a:srgbClr val="EAEAEA"/>
                </a:solidFill>
              </a:rPr>
              <a:t>&lt; </a:t>
            </a:r>
            <a:r>
              <a:rPr lang="pl-PL" altLang="pl-PL" sz="2000" dirty="0" smtClean="0">
                <a:solidFill>
                  <a:srgbClr val="FFFF00"/>
                </a:solidFill>
              </a:rPr>
              <a:t>300 W</a:t>
            </a:r>
            <a:r>
              <a:rPr lang="pl-PL" altLang="pl-PL" sz="2000" dirty="0" smtClean="0">
                <a:solidFill>
                  <a:srgbClr val="EAEAEA"/>
                </a:solidFill>
              </a:rPr>
              <a:t>, 48 </a:t>
            </a:r>
            <a:r>
              <a:rPr lang="pl-PL" altLang="pl-PL" sz="2000" dirty="0" err="1" smtClean="0">
                <a:solidFill>
                  <a:srgbClr val="EAEAEA"/>
                </a:solidFill>
              </a:rPr>
              <a:t>Gops</a:t>
            </a:r>
            <a:r>
              <a:rPr lang="pl-PL" altLang="pl-PL" sz="2000" dirty="0" smtClean="0">
                <a:solidFill>
                  <a:srgbClr val="EAEAEA"/>
                </a:solidFill>
              </a:rPr>
              <a:t>/Wat!</a:t>
            </a:r>
            <a:endParaRPr lang="en-US" altLang="pl-PL" sz="2000" dirty="0" smtClean="0">
              <a:solidFill>
                <a:srgbClr val="EAEAEA"/>
              </a:solidFill>
            </a:endParaRPr>
          </a:p>
          <a:p>
            <a:pPr marL="0" indent="0">
              <a:buNone/>
            </a:pPr>
            <a:r>
              <a:rPr lang="en-US" altLang="pl-PL" sz="2000" dirty="0" smtClean="0">
                <a:solidFill>
                  <a:srgbClr val="EAEAEA"/>
                </a:solidFill>
              </a:rPr>
              <a:t>This wall has </a:t>
            </a:r>
            <a:r>
              <a:rPr lang="pl-PL" altLang="pl-PL" sz="2000" dirty="0" smtClean="0">
                <a:solidFill>
                  <a:srgbClr val="EAEAEA"/>
                </a:solidFill>
              </a:rPr>
              <a:t>¼ </a:t>
            </a:r>
            <a:r>
              <a:rPr lang="en-US" altLang="pl-PL" dirty="0">
                <a:solidFill>
                  <a:srgbClr val="EAEAEA"/>
                </a:solidFill>
              </a:rPr>
              <a:t>complexity </a:t>
            </a:r>
            <a:r>
              <a:rPr lang="en-US" altLang="pl-PL" dirty="0" smtClean="0">
                <a:solidFill>
                  <a:srgbClr val="EAEAEA"/>
                </a:solidFill>
              </a:rPr>
              <a:t>of gorilla </a:t>
            </a:r>
            <a:br>
              <a:rPr lang="en-US" altLang="pl-PL" dirty="0" smtClean="0">
                <a:solidFill>
                  <a:srgbClr val="EAEAEA"/>
                </a:solidFill>
              </a:rPr>
            </a:br>
            <a:r>
              <a:rPr lang="en-US" altLang="pl-PL" dirty="0" smtClean="0">
                <a:solidFill>
                  <a:srgbClr val="EAEAEA"/>
                </a:solidFill>
              </a:rPr>
              <a:t>brain and 1/20 of human brain</a:t>
            </a:r>
            <a:r>
              <a:rPr lang="pl-PL" altLang="pl-PL" sz="2000" dirty="0" smtClean="0">
                <a:solidFill>
                  <a:srgbClr val="EAEAEA"/>
                </a:solidFill>
              </a:rPr>
              <a:t>.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75" y="1052736"/>
            <a:ext cx="4230525" cy="28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1"/>
          <p:cNvSpPr txBox="1">
            <a:spLocks/>
          </p:cNvSpPr>
          <p:nvPr/>
        </p:nvSpPr>
        <p:spPr bwMode="auto">
          <a:xfrm>
            <a:off x="323850" y="4437211"/>
            <a:ext cx="8705850" cy="244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000" dirty="0" smtClean="0"/>
              <a:t>New wave of AI computing: </a:t>
            </a:r>
            <a:r>
              <a:rPr lang="pl-PL" sz="2000" dirty="0" smtClean="0"/>
              <a:t>CPU, GPU, ASIC (np. FPGA) </a:t>
            </a:r>
            <a:r>
              <a:rPr lang="en-US" sz="2000" dirty="0" smtClean="0"/>
              <a:t>now neuromorphic chips. </a:t>
            </a:r>
            <a:br>
              <a:rPr lang="en-US" sz="2000" dirty="0" smtClean="0"/>
            </a:br>
            <a:r>
              <a:rPr lang="pl-PL" altLang="pl-PL" sz="2000" dirty="0" smtClean="0">
                <a:solidFill>
                  <a:srgbClr val="EAEAEA"/>
                </a:solidFill>
              </a:rPr>
              <a:t>Samsung </a:t>
            </a:r>
            <a:r>
              <a:rPr lang="pl-PL" altLang="pl-PL" sz="2000" dirty="0" err="1">
                <a:solidFill>
                  <a:srgbClr val="EAEAEA"/>
                </a:solidFill>
              </a:rPr>
              <a:t>Dynamic</a:t>
            </a:r>
            <a:r>
              <a:rPr lang="pl-PL" altLang="pl-PL" sz="2000" dirty="0">
                <a:solidFill>
                  <a:srgbClr val="EAEAEA"/>
                </a:solidFill>
              </a:rPr>
              <a:t> </a:t>
            </a:r>
            <a:r>
              <a:rPr lang="pl-PL" altLang="pl-PL" sz="2000" dirty="0" err="1">
                <a:solidFill>
                  <a:srgbClr val="EAEAEA"/>
                </a:solidFill>
              </a:rPr>
              <a:t>Vision</a:t>
            </a:r>
            <a:r>
              <a:rPr lang="pl-PL" altLang="pl-PL" sz="2000" dirty="0">
                <a:solidFill>
                  <a:srgbClr val="EAEAEA"/>
                </a:solidFill>
              </a:rPr>
              <a:t> Sensor (DVS) </a:t>
            </a:r>
            <a:r>
              <a:rPr lang="en-US" altLang="pl-PL" sz="2000" dirty="0" smtClean="0">
                <a:solidFill>
                  <a:srgbClr val="EAEAEA"/>
                </a:solidFill>
              </a:rPr>
              <a:t>is based on </a:t>
            </a:r>
            <a:r>
              <a:rPr lang="en-US" altLang="pl-PL" sz="2000" dirty="0" err="1" smtClean="0">
                <a:solidFill>
                  <a:srgbClr val="EAEAEA"/>
                </a:solidFill>
              </a:rPr>
              <a:t>TrueNorth</a:t>
            </a:r>
            <a:r>
              <a:rPr lang="en-US" altLang="pl-PL" sz="2000" dirty="0" smtClean="0">
                <a:solidFill>
                  <a:srgbClr val="EAEAEA"/>
                </a:solidFill>
              </a:rPr>
              <a:t> chips</a:t>
            </a:r>
            <a:r>
              <a:rPr lang="pl-PL" altLang="pl-PL" sz="2000" dirty="0" smtClean="0">
                <a:solidFill>
                  <a:srgbClr val="EAEAEA"/>
                </a:solidFill>
              </a:rPr>
              <a:t>. </a:t>
            </a:r>
            <a:endParaRPr lang="en-US" sz="2000" kern="0" dirty="0" smtClean="0">
              <a:solidFill>
                <a:srgbClr val="EAEAEA"/>
              </a:solidFill>
            </a:endParaRPr>
          </a:p>
          <a:p>
            <a:pPr>
              <a:defRPr/>
            </a:pPr>
            <a:r>
              <a:rPr lang="pl-PL" sz="2000" kern="0" dirty="0" smtClean="0">
                <a:solidFill>
                  <a:srgbClr val="EAEAEA"/>
                </a:solidFill>
              </a:rPr>
              <a:t>Intel </a:t>
            </a:r>
            <a:r>
              <a:rPr lang="pl-PL" sz="2000" kern="0" dirty="0" err="1" smtClean="0">
                <a:solidFill>
                  <a:srgbClr val="EAEAEA"/>
                </a:solidFill>
              </a:rPr>
              <a:t>Loihi</a:t>
            </a:r>
            <a:r>
              <a:rPr lang="pl-PL" sz="2000" kern="0" dirty="0" smtClean="0">
                <a:solidFill>
                  <a:srgbClr val="EAEAEA"/>
                </a:solidFill>
              </a:rPr>
              <a:t> </a:t>
            </a:r>
            <a:r>
              <a:rPr lang="en-US" sz="2000" kern="0" dirty="0" smtClean="0">
                <a:solidFill>
                  <a:srgbClr val="EAEAEA"/>
                </a:solidFill>
              </a:rPr>
              <a:t>chip </a:t>
            </a:r>
            <a:r>
              <a:rPr lang="pl-PL" sz="2000" kern="0" dirty="0" smtClean="0">
                <a:solidFill>
                  <a:srgbClr val="EAEAEA"/>
                </a:solidFill>
              </a:rPr>
              <a:t>(2017)</a:t>
            </a:r>
            <a:r>
              <a:rPr lang="en-US" sz="2000" kern="0" dirty="0" smtClean="0">
                <a:solidFill>
                  <a:srgbClr val="EAEAEA"/>
                </a:solidFill>
              </a:rPr>
              <a:t>, ~ </a:t>
            </a:r>
            <a:r>
              <a:rPr lang="pl-PL" sz="2000" kern="0" dirty="0" smtClean="0">
                <a:solidFill>
                  <a:srgbClr val="EAEAEA"/>
                </a:solidFill>
              </a:rPr>
              <a:t>68 </a:t>
            </a:r>
            <a:r>
              <a:rPr lang="pl-PL" sz="2000" kern="0" dirty="0" err="1" smtClean="0">
                <a:solidFill>
                  <a:srgbClr val="EAEAEA"/>
                </a:solidFill>
              </a:rPr>
              <a:t>Gops</a:t>
            </a:r>
            <a:r>
              <a:rPr lang="pl-PL" sz="2000" kern="0" dirty="0" smtClean="0">
                <a:solidFill>
                  <a:srgbClr val="EAEAEA"/>
                </a:solidFill>
              </a:rPr>
              <a:t>/W, </a:t>
            </a:r>
            <a:r>
              <a:rPr lang="en-US" sz="2000" dirty="0" err="1"/>
              <a:t>Pohoiki</a:t>
            </a:r>
            <a:r>
              <a:rPr lang="en-US" sz="2000" dirty="0"/>
              <a:t> </a:t>
            </a:r>
            <a:r>
              <a:rPr lang="en-US" sz="2000" dirty="0" smtClean="0"/>
              <a:t>Springs system, available to members </a:t>
            </a:r>
            <a:r>
              <a:rPr lang="en-US" sz="2000" dirty="0"/>
              <a:t>of the Intel Neuromorphic Research </a:t>
            </a:r>
            <a:r>
              <a:rPr lang="en-US" sz="2000" dirty="0" smtClean="0"/>
              <a:t>Community 3/2020</a:t>
            </a:r>
            <a:r>
              <a:rPr lang="pl-PL" sz="2000" kern="0" dirty="0" smtClean="0">
                <a:solidFill>
                  <a:srgbClr val="EAEAEA"/>
                </a:solidFill>
              </a:rPr>
              <a:t>. </a:t>
            </a:r>
          </a:p>
          <a:p>
            <a:pPr>
              <a:defRPr/>
            </a:pPr>
            <a:r>
              <a:rPr lang="pl-PL" sz="2000" dirty="0" err="1" smtClean="0"/>
              <a:t>Gyrfalcon</a:t>
            </a:r>
            <a:r>
              <a:rPr lang="pl-PL" sz="2000" dirty="0" smtClean="0"/>
              <a:t> (2017) DSP </a:t>
            </a:r>
            <a:r>
              <a:rPr lang="en-US" sz="2000" dirty="0"/>
              <a:t>small </a:t>
            </a:r>
            <a:r>
              <a:rPr lang="pl-PL" sz="2000" dirty="0" smtClean="0"/>
              <a:t>chip</a:t>
            </a:r>
            <a:r>
              <a:rPr lang="en-US" sz="2000" dirty="0" smtClean="0"/>
              <a:t>,</a:t>
            </a:r>
            <a:r>
              <a:rPr lang="pl-PL" sz="2000" dirty="0" smtClean="0"/>
              <a:t> 24.3 </a:t>
            </a:r>
            <a:r>
              <a:rPr lang="pl-PL" sz="2000" dirty="0" err="1" smtClean="0"/>
              <a:t>Tops</a:t>
            </a:r>
            <a:r>
              <a:rPr lang="pl-PL" sz="2000" dirty="0" smtClean="0"/>
              <a:t>/W, </a:t>
            </a:r>
            <a:r>
              <a:rPr lang="en-US" sz="2000" dirty="0" smtClean="0"/>
              <a:t>processing in memory</a:t>
            </a:r>
            <a:r>
              <a:rPr lang="pl-PL" sz="2000" dirty="0" smtClean="0"/>
              <a:t>. </a:t>
            </a:r>
            <a:endParaRPr lang="en-US" sz="2000" dirty="0" smtClean="0"/>
          </a:p>
          <a:p>
            <a:pPr marL="0" indent="0">
              <a:buNone/>
              <a:defRPr/>
            </a:pPr>
            <a:r>
              <a:rPr lang="en-US" sz="2000" dirty="0"/>
              <a:t>How to use them? </a:t>
            </a:r>
            <a:endParaRPr lang="pl-PL" sz="2000" kern="0" dirty="0">
              <a:solidFill>
                <a:srgbClr val="EAEAEA"/>
              </a:solidFill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9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46"/>
    </mc:Choice>
    <mc:Fallback xmlns="">
      <p:transition spd="slow" advTm="91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20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331640" y="105273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27 ++ countries</a:t>
            </a:r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29"/>
    </mc:Choice>
    <mc:Fallback xmlns="">
      <p:transition spd="slow" advTm="18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79216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Innovation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EU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640514" cy="5328592"/>
          </a:xfrm>
        </p:spPr>
        <p:txBody>
          <a:bodyPr/>
          <a:lstStyle/>
          <a:p>
            <a:r>
              <a:rPr lang="en-US" dirty="0" smtClean="0"/>
              <a:t>Growing investment in joint research &amp; innovation programs: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FP6 </a:t>
            </a:r>
            <a:r>
              <a:rPr lang="en-US" dirty="0"/>
              <a:t>(2002-6) only 19 B</a:t>
            </a:r>
            <a:r>
              <a:rPr lang="en-US" dirty="0" smtClean="0"/>
              <a:t>€, </a:t>
            </a:r>
            <a:r>
              <a:rPr lang="en-US" dirty="0"/>
              <a:t>FP7 (2007-13) was 50 B€, </a:t>
            </a:r>
            <a:r>
              <a:rPr lang="en-US" dirty="0" smtClean="0"/>
              <a:t>last framework: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Horizon 2020 budget for 2014-20 was ~75 B€. </a:t>
            </a:r>
            <a:br>
              <a:rPr lang="en-US" dirty="0" smtClean="0"/>
            </a:br>
            <a:r>
              <a:rPr lang="en-US" dirty="0" smtClean="0"/>
              <a:t>Horizon EU proposed budget ~150 </a:t>
            </a:r>
            <a:r>
              <a:rPr lang="en-US" dirty="0"/>
              <a:t>B</a:t>
            </a:r>
            <a:r>
              <a:rPr lang="en-US" dirty="0" smtClean="0"/>
              <a:t>€ (under negotiations, without UK). </a:t>
            </a:r>
          </a:p>
          <a:p>
            <a:r>
              <a:rPr lang="en-US" dirty="0" smtClean="0"/>
              <a:t>This is a small fraction of all R&amp;D in EU countries, ex. 320 B€ in 2017.</a:t>
            </a:r>
            <a:br>
              <a:rPr lang="en-US" dirty="0" smtClean="0"/>
            </a:br>
            <a:r>
              <a:rPr lang="en-US" dirty="0" smtClean="0"/>
              <a:t>Target for 2020 was 3% GDP, reality 2.06%. USA about 2.8%. </a:t>
            </a:r>
          </a:p>
          <a:p>
            <a:r>
              <a:rPr lang="en-US" dirty="0" smtClean="0"/>
              <a:t>Vast majority of AI related research is included in the common basket of AI RESERACH or in the ICT RESEARCH programs. 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dirty="0"/>
              <a:t>2017-19 EU funding for </a:t>
            </a:r>
            <a:r>
              <a:rPr lang="en-US" dirty="0" smtClean="0"/>
              <a:t>R&amp;I for </a:t>
            </a:r>
            <a:r>
              <a:rPr lang="en-US" dirty="0"/>
              <a:t>AI has risen to </a:t>
            </a:r>
            <a:r>
              <a:rPr lang="en-US" dirty="0" smtClean="0"/>
              <a:t>€</a:t>
            </a:r>
            <a:r>
              <a:rPr lang="en-US" dirty="0"/>
              <a:t>1.5 billion, </a:t>
            </a:r>
            <a:r>
              <a:rPr lang="en-US" dirty="0" smtClean="0"/>
              <a:t>a </a:t>
            </a:r>
            <a:r>
              <a:rPr lang="en-US" dirty="0"/>
              <a:t>70% increase compared to the previous </a:t>
            </a:r>
            <a:r>
              <a:rPr lang="en-US" dirty="0" smtClean="0"/>
              <a:t>period. This is </a:t>
            </a:r>
            <a:r>
              <a:rPr lang="en-US" dirty="0"/>
              <a:t>still a fraction of </a:t>
            </a:r>
            <a:r>
              <a:rPr lang="en-US" dirty="0" smtClean="0"/>
              <a:t>what is needed and what national budgets provide.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example, in 2016 a total of €</a:t>
            </a:r>
            <a:r>
              <a:rPr lang="en-US" dirty="0"/>
              <a:t>3.2 billion were invested in AI in </a:t>
            </a:r>
            <a:r>
              <a:rPr lang="en-US" dirty="0" smtClean="0"/>
              <a:t>Europe,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but around </a:t>
            </a:r>
            <a:r>
              <a:rPr lang="en-US" dirty="0"/>
              <a:t>€12.1 billion in North America and €6.5 billion in Asia.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EU lags behind in industrial AI projects, but funds basic research at pan-European level, providing important “glue” for member countries. </a:t>
            </a:r>
            <a:endParaRPr lang="en-US" dirty="0"/>
          </a:p>
        </p:txBody>
      </p:sp>
      <p:sp>
        <p:nvSpPr>
          <p:cNvPr id="4" name="AutoShape 2" descr="FLAGA FLAGI UE 90x150 cm UNIA EUROPEJSKA EU UNII 4968054051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603"/>
            <a:ext cx="17367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12"/>
    </mc:Choice>
    <mc:Fallback xmlns="">
      <p:transition spd="slow" advTm="158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8032" y="260648"/>
            <a:ext cx="7772400" cy="79216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wake-up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640514" cy="864096"/>
          </a:xfrm>
        </p:spPr>
        <p:txBody>
          <a:bodyPr/>
          <a:lstStyle/>
          <a:p>
            <a:r>
              <a:rPr lang="en-US" b="1" dirty="0" smtClean="0"/>
              <a:t>EC communication to EU </a:t>
            </a:r>
            <a:r>
              <a:rPr lang="en-US" b="1" dirty="0" err="1" smtClean="0"/>
              <a:t>Parlament</a:t>
            </a:r>
            <a:r>
              <a:rPr lang="en-US" b="1" dirty="0" smtClean="0"/>
              <a:t> (4/2018): </a:t>
            </a:r>
            <a:r>
              <a:rPr lang="pl-PL" b="1" dirty="0" smtClean="0"/>
              <a:t>Artificial </a:t>
            </a:r>
            <a:r>
              <a:rPr lang="pl-PL" b="1" dirty="0"/>
              <a:t>Intelligence for </a:t>
            </a:r>
            <a:r>
              <a:rPr lang="pl-PL" b="1" dirty="0" smtClean="0"/>
              <a:t>Europe</a:t>
            </a:r>
            <a:r>
              <a:rPr lang="en-US" b="1" dirty="0" smtClean="0"/>
              <a:t>. </a:t>
            </a:r>
            <a:r>
              <a:rPr lang="pl-PL" dirty="0" smtClean="0"/>
              <a:t> </a:t>
            </a:r>
            <a:r>
              <a:rPr lang="en-US" dirty="0" smtClean="0"/>
              <a:t>European </a:t>
            </a:r>
            <a:r>
              <a:rPr lang="en-US" dirty="0"/>
              <a:t>strategy for </a:t>
            </a:r>
            <a:r>
              <a:rPr lang="en-US" dirty="0" smtClean="0"/>
              <a:t>AI is urgently needed!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11560" y="2132856"/>
            <a:ext cx="7992888" cy="193899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Like the steam engine or electricity in the past, AI is transforming our world, our society and our industry</a:t>
            </a:r>
            <a:r>
              <a:rPr lang="en-US" sz="2000" dirty="0">
                <a:solidFill>
                  <a:schemeClr val="bg1"/>
                </a:solidFill>
              </a:rPr>
              <a:t>. Growth in computing power, availability of data and progress in algorithms have turned AI into one of the </a:t>
            </a:r>
            <a:r>
              <a:rPr lang="en-US" sz="2000" b="1" dirty="0">
                <a:solidFill>
                  <a:schemeClr val="bg1"/>
                </a:solidFill>
              </a:rPr>
              <a:t>most </a:t>
            </a:r>
            <a:r>
              <a:rPr lang="en-US" sz="2000" b="1" dirty="0" smtClean="0">
                <a:solidFill>
                  <a:schemeClr val="bg1"/>
                </a:solidFill>
              </a:rPr>
              <a:t>strategic technologies </a:t>
            </a:r>
            <a:r>
              <a:rPr lang="en-US" sz="2000" b="1" dirty="0">
                <a:solidFill>
                  <a:schemeClr val="bg1"/>
                </a:solidFill>
              </a:rPr>
              <a:t>of the 21st century</a:t>
            </a:r>
            <a:r>
              <a:rPr lang="en-US" sz="2000" dirty="0">
                <a:solidFill>
                  <a:schemeClr val="bg1"/>
                </a:solidFill>
              </a:rPr>
              <a:t>. The stakes could not be higher. </a:t>
            </a:r>
            <a:r>
              <a:rPr lang="en-US" sz="2000" b="1" dirty="0">
                <a:solidFill>
                  <a:schemeClr val="bg1"/>
                </a:solidFill>
              </a:rPr>
              <a:t>The way we approach AI will define the world we live in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Amid </a:t>
            </a:r>
            <a:r>
              <a:rPr lang="en-US" sz="2000" dirty="0">
                <a:solidFill>
                  <a:schemeClr val="bg1"/>
                </a:solidFill>
              </a:rPr>
              <a:t>fierce global competition, </a:t>
            </a:r>
            <a:r>
              <a:rPr lang="en-US" sz="2000" b="1" dirty="0">
                <a:solidFill>
                  <a:schemeClr val="bg1"/>
                </a:solidFill>
              </a:rPr>
              <a:t>a solid European framework is needed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pl-PL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39552" y="4221088"/>
            <a:ext cx="79208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Aft>
                <a:spcPts val="600"/>
              </a:spcAft>
            </a:pPr>
            <a:r>
              <a:rPr lang="en-US" sz="2000" b="1" kern="0" dirty="0" smtClean="0">
                <a:solidFill>
                  <a:prstClr val="white"/>
                </a:solidFill>
                <a:latin typeface="Calibri" pitchFamily="34" charset="0"/>
              </a:rPr>
              <a:t>EU 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coordinated 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</a:rPr>
              <a:t>approach to make the most of 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the opportunities 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</a:rPr>
              <a:t>offered by AI and to address the new challenges that it brings. 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The 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</a:rPr>
              <a:t>EU 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can lead </a:t>
            </a:r>
            <a:b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</a:b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the 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</a:rPr>
              <a:t>way in developing and using </a:t>
            </a:r>
            <a:r>
              <a:rPr lang="en-US" sz="2000" b="1" kern="0" dirty="0">
                <a:solidFill>
                  <a:prstClr val="white"/>
                </a:solidFill>
                <a:latin typeface="Calibri" pitchFamily="34" charset="0"/>
              </a:rPr>
              <a:t>AI for good and for </a:t>
            </a:r>
            <a:r>
              <a:rPr lang="en-US" sz="2000" b="1" kern="0" dirty="0" smtClean="0">
                <a:solidFill>
                  <a:prstClr val="white"/>
                </a:solidFill>
                <a:latin typeface="Calibri" pitchFamily="34" charset="0"/>
              </a:rPr>
              <a:t>all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. </a:t>
            </a:r>
          </a:p>
          <a:p>
            <a:pPr eaLnBrk="0" fontAlgn="base" hangingPunct="0">
              <a:spcAft>
                <a:spcPts val="600"/>
              </a:spcAft>
            </a:pP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EU documents and some national strategic plans are collected at the European Observatory on Society and Artificial Intelligence (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  <a:hlinkClick r:id="rId4"/>
              </a:rPr>
              <a:t>AI4EU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) site, </a:t>
            </a:r>
            <a:b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</a:b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  <a:hlinkClick r:id="rId5"/>
              </a:rPr>
              <a:t>AI 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  <a:hlinkClick r:id="rId5"/>
              </a:rPr>
              <a:t>On-demand Platform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</a:rPr>
              <a:t> and 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Ecosystem, collect AI software/data. </a:t>
            </a:r>
            <a:endParaRPr lang="en-US" sz="2000" kern="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4098" name="Picture 2" descr="AI4EU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604" y="4869160"/>
            <a:ext cx="14859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57"/>
    </mc:Choice>
    <mc:Fallback xmlns="">
      <p:transition spd="slow" advTm="95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main documents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980729"/>
            <a:ext cx="8350250" cy="136815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l-PL" dirty="0" err="1" smtClean="0"/>
              <a:t>Coordinated</a:t>
            </a:r>
            <a:r>
              <a:rPr lang="pl-PL" dirty="0" smtClean="0"/>
              <a:t> Plan on Artificial Intelligence</a:t>
            </a:r>
            <a:br>
              <a:rPr lang="pl-PL" dirty="0" smtClean="0"/>
            </a:br>
            <a:r>
              <a:rPr lang="pl-PL" dirty="0" smtClean="0">
                <a:hlinkClick r:id="rId4"/>
              </a:rPr>
              <a:t>https://ec.europa.eu/digital-single-market/en/news/coordinated-plan-artificial-intelligence</a:t>
            </a:r>
            <a:r>
              <a:rPr lang="pl-PL" dirty="0" smtClean="0"/>
              <a:t>   12/2018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 has embraced machine learning … </a:t>
            </a:r>
            <a:endParaRPr lang="pl-PL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755576" y="2420888"/>
            <a:ext cx="7920880" cy="1631216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solidFill>
                  <a:prstClr val="white"/>
                </a:solidFill>
                <a:latin typeface="Calibri" pitchFamily="34" charset="0"/>
              </a:rPr>
              <a:t>2/2020 White Paper: On Artificial Intelligence - A European approach to excellence and trust.  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</a:rPr>
              <a:t>Commission supports a regulatory and investment oriented approach, promoting the uptake of AI and addressing the risks associated with certain uses of this new technology. </a:t>
            </a:r>
            <a:r>
              <a:rPr lang="pl-PL" sz="2000" kern="0" dirty="0" smtClean="0">
                <a:solidFill>
                  <a:prstClr val="white"/>
                </a:solidFill>
                <a:latin typeface="Calibri" pitchFamily="34" charset="0"/>
              </a:rPr>
              <a:t>AI </a:t>
            </a:r>
            <a:r>
              <a:rPr lang="pl-PL" sz="2000" kern="0" dirty="0" err="1">
                <a:solidFill>
                  <a:prstClr val="white"/>
                </a:solidFill>
                <a:latin typeface="Calibri" pitchFamily="34" charset="0"/>
              </a:rPr>
              <a:t>ecosystem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</a:rPr>
              <a:t> based on</a:t>
            </a:r>
            <a:r>
              <a:rPr lang="pl-PL" sz="2000" kern="0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</a:rPr>
              <a:t>t</a:t>
            </a:r>
            <a:r>
              <a:rPr lang="pl-PL" sz="2000" kern="0" dirty="0" err="1">
                <a:solidFill>
                  <a:prstClr val="white"/>
                </a:solidFill>
                <a:latin typeface="Calibri" pitchFamily="34" charset="0"/>
              </a:rPr>
              <a:t>rustworthiness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</a:rPr>
              <a:t>, European values and rules </a:t>
            </a:r>
            <a:r>
              <a:rPr lang="pl-PL" sz="2000" b="1" kern="0" dirty="0" smtClean="0">
                <a:solidFill>
                  <a:prstClr val="white"/>
                </a:solidFill>
                <a:latin typeface="Calibri" pitchFamily="34" charset="0"/>
              </a:rPr>
              <a:t>‘</a:t>
            </a:r>
            <a:r>
              <a:rPr lang="pl-PL" sz="2000" b="1" kern="0" dirty="0" err="1">
                <a:solidFill>
                  <a:prstClr val="white"/>
                </a:solidFill>
                <a:latin typeface="Calibri" pitchFamily="34" charset="0"/>
              </a:rPr>
              <a:t>ecosystem</a:t>
            </a:r>
            <a:r>
              <a:rPr lang="pl-PL" sz="2000" b="1" kern="0" dirty="0">
                <a:solidFill>
                  <a:prstClr val="white"/>
                </a:solidFill>
                <a:latin typeface="Calibri" pitchFamily="34" charset="0"/>
              </a:rPr>
              <a:t> of excellence</a:t>
            </a:r>
            <a:r>
              <a:rPr lang="pl-PL" sz="2000" b="1" kern="0" dirty="0" smtClean="0">
                <a:solidFill>
                  <a:prstClr val="white"/>
                </a:solidFill>
                <a:latin typeface="Calibri" pitchFamily="34" charset="0"/>
              </a:rPr>
              <a:t>’</a:t>
            </a:r>
            <a:r>
              <a:rPr lang="en-US" sz="2000" b="1" kern="0" dirty="0" smtClean="0">
                <a:solidFill>
                  <a:prstClr val="white"/>
                </a:solidFill>
                <a:latin typeface="Calibri" pitchFamily="34" charset="0"/>
              </a:rPr>
              <a:t>.</a:t>
            </a:r>
            <a:endParaRPr lang="pl-PL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55576" y="4149080"/>
            <a:ext cx="79928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Aft>
                <a:spcPts val="1200"/>
              </a:spcAft>
            </a:pP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EU as a whole needs </a:t>
            </a:r>
            <a:r>
              <a:rPr lang="en-US" sz="2000" b="1" kern="0" dirty="0" smtClean="0">
                <a:solidFill>
                  <a:prstClr val="white"/>
                </a:solidFill>
                <a:latin typeface="Calibri" pitchFamily="34" charset="0"/>
              </a:rPr>
              <a:t>at least 20 G€  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by the end of 2020, after that should aim at spending over 20 B€/year. </a:t>
            </a:r>
            <a:b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</a:br>
            <a:r>
              <a:rPr lang="en-US" sz="1000" kern="0" dirty="0">
                <a:solidFill>
                  <a:prstClr val="white"/>
                </a:solidFill>
                <a:latin typeface="Calibri" pitchFamily="34" charset="0"/>
              </a:rPr>
              <a:t/>
            </a:r>
            <a:br>
              <a:rPr lang="en-US" sz="1000" kern="0" dirty="0">
                <a:solidFill>
                  <a:prstClr val="white"/>
                </a:solidFill>
                <a:latin typeface="Calibri" pitchFamily="34" charset="0"/>
              </a:rPr>
            </a:br>
            <a:r>
              <a:rPr lang="en-US" sz="2000" kern="0" dirty="0">
                <a:solidFill>
                  <a:prstClr val="white"/>
                </a:solidFill>
                <a:latin typeface="Calibri" pitchFamily="34" charset="0"/>
              </a:rPr>
              <a:t>H2020 Call on European Network of Artificial Intelligence Excellence </a:t>
            </a:r>
            <a:r>
              <a:rPr lang="en-US" sz="2000" kern="0" dirty="0" err="1">
                <a:solidFill>
                  <a:prstClr val="white"/>
                </a:solidFill>
                <a:latin typeface="Calibri" pitchFamily="34" charset="0"/>
              </a:rPr>
              <a:t>Centres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</a:rPr>
              <a:t>: Information and Brokerage 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day, 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</a:rPr>
              <a:t>Brussels 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5/2019, included presentations 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</a:rPr>
              <a:t>of 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  <a:hlinkClick r:id="rId5"/>
              </a:rPr>
              <a:t>many ideas for AI 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  <a:hlinkClick r:id="rId5"/>
              </a:rPr>
              <a:t>labs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.  </a:t>
            </a:r>
          </a:p>
          <a:p>
            <a:pPr eaLnBrk="0" fontAlgn="base" hangingPunct="0">
              <a:spcAft>
                <a:spcPts val="1200"/>
              </a:spcAft>
            </a:pP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Ethical 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</a:rPr>
              <a:t>issues dominate … Assessment List for Trustworthy 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AI 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  <a:hlinkClick r:id="rId6"/>
              </a:rPr>
              <a:t>(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  <a:hlinkClick r:id="rId6"/>
              </a:rPr>
              <a:t>ALTAI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  <a:hlinkClick r:id="rId6"/>
              </a:rPr>
              <a:t>)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b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</a:b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has been published on July 17, 2020, 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</a:rPr>
              <a:t>on European </a:t>
            </a:r>
            <a:r>
              <a:rPr lang="en-US" sz="2000" kern="0" dirty="0">
                <a:solidFill>
                  <a:prstClr val="white"/>
                </a:solidFill>
                <a:latin typeface="Calibri" pitchFamily="34" charset="0"/>
                <a:hlinkClick r:id="rId7"/>
              </a:rPr>
              <a:t>AI Alliance 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  <a:hlinkClick r:id="rId7"/>
              </a:rPr>
              <a:t>platform</a:t>
            </a:r>
            <a:r>
              <a:rPr lang="en-US" sz="2000" kern="0" dirty="0" smtClean="0">
                <a:solidFill>
                  <a:prstClr val="white"/>
                </a:solidFill>
                <a:latin typeface="Calibri" pitchFamily="34" charset="0"/>
              </a:rPr>
              <a:t>.</a:t>
            </a:r>
          </a:p>
          <a:p>
            <a:pPr eaLnBrk="0" fontAlgn="base" hangingPunct="0">
              <a:spcAft>
                <a:spcPts val="1200"/>
              </a:spcAft>
            </a:pPr>
            <a:endParaRPr lang="en-US" sz="2000" kern="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056"/>
    </mc:Choice>
    <mc:Fallback xmlns="">
      <p:transition spd="slow" advTm="142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c.fastcompany.net/multisite_files/fastcompany/imagecache/1280/poster/2016/05/3059594-poster-p-2-a-robot-surgeon-successfully-operated-on-a-pi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01625"/>
            <a:ext cx="8521700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7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07"/>
    </mc:Choice>
    <mc:Fallback xmlns="">
      <p:transition spd="slow" advTm="52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8300" y="168275"/>
            <a:ext cx="8452172" cy="792162"/>
          </a:xfrm>
        </p:spPr>
        <p:txBody>
          <a:bodyPr/>
          <a:lstStyle/>
          <a:p>
            <a:r>
              <a:rPr lang="en-US" dirty="0" smtClean="0"/>
              <a:t>Hubs and Centers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</p:spPr>
        <p:txBody>
          <a:bodyPr/>
          <a:lstStyle/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US" dirty="0" smtClean="0"/>
              <a:t>Several EC units are involved, dealing with common digital </a:t>
            </a:r>
            <a:br>
              <a:rPr lang="en-US" dirty="0" smtClean="0"/>
            </a:br>
            <a:r>
              <a:rPr lang="en-US" dirty="0" smtClean="0"/>
              <a:t>market, connectivity, digital skills,  high-performance </a:t>
            </a:r>
            <a:br>
              <a:rPr lang="en-US" dirty="0" smtClean="0"/>
            </a:br>
            <a:r>
              <a:rPr lang="en-US" dirty="0" smtClean="0"/>
              <a:t>computing (</a:t>
            </a:r>
            <a:r>
              <a:rPr lang="en-US" dirty="0" err="1" smtClean="0"/>
              <a:t>exascale</a:t>
            </a:r>
            <a:r>
              <a:rPr lang="en-US" dirty="0" smtClean="0"/>
              <a:t> computers + open cloud for R&amp;I), </a:t>
            </a:r>
            <a:br>
              <a:rPr lang="en-US" dirty="0" smtClean="0"/>
            </a:br>
            <a:r>
              <a:rPr lang="en-US" dirty="0" smtClean="0"/>
              <a:t>research and innovation, and digital media. </a:t>
            </a:r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US" b="1" dirty="0" smtClean="0"/>
              <a:t>Hubs</a:t>
            </a:r>
            <a:r>
              <a:rPr lang="en-US" dirty="0" smtClean="0"/>
              <a:t> should help to implement these plans. </a:t>
            </a:r>
            <a:endParaRPr lang="en-US" b="1" dirty="0" smtClean="0"/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US" dirty="0" smtClean="0"/>
              <a:t>They are new</a:t>
            </a:r>
            <a:r>
              <a:rPr lang="en-US" dirty="0"/>
              <a:t>, central facility with world-leading infrastructure and support staff; </a:t>
            </a:r>
            <a:r>
              <a:rPr lang="en-US" dirty="0" smtClean="0"/>
              <a:t>promoting </a:t>
            </a:r>
            <a:r>
              <a:rPr lang="en-US" dirty="0"/>
              <a:t>new and existing talent, </a:t>
            </a:r>
            <a:r>
              <a:rPr lang="en-US" dirty="0" smtClean="0"/>
              <a:t>providing </a:t>
            </a:r>
            <a:r>
              <a:rPr lang="en-US" dirty="0"/>
              <a:t>a focal point for exchange and interaction of researchers at all stages of their careers, across all areas of AI. </a:t>
            </a:r>
            <a:r>
              <a:rPr lang="en-US" dirty="0" smtClean="0"/>
              <a:t>Should provide a global </a:t>
            </a:r>
            <a:r>
              <a:rPr lang="en-US" dirty="0"/>
              <a:t>attractor for talent in AI and symbol for European excellence and ambition in AI. </a:t>
            </a:r>
            <a:r>
              <a:rPr lang="en-US" dirty="0" smtClean="0"/>
              <a:t>Have </a:t>
            </a:r>
            <a:r>
              <a:rPr lang="en-US" dirty="0"/>
              <a:t>permanent </a:t>
            </a:r>
            <a:r>
              <a:rPr lang="en-US" b="1" dirty="0"/>
              <a:t>scientific support staff</a:t>
            </a:r>
            <a:r>
              <a:rPr lang="en-US" dirty="0"/>
              <a:t>, but no permanent scientific staff (only visitors, some of them longer-term).</a:t>
            </a:r>
            <a:endParaRPr lang="en-US" b="1" dirty="0"/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US" b="1" dirty="0" smtClean="0"/>
              <a:t>Centers = Regional Excellence Centers. </a:t>
            </a:r>
            <a:br>
              <a:rPr lang="en-US" b="1" dirty="0" smtClean="0"/>
            </a:br>
            <a:r>
              <a:rPr lang="en-US" dirty="0" smtClean="0"/>
              <a:t>Selection of research labs, located strategically throughout Europe; strong roles as hubs for the members of the collaborative network in their region. Have permanent scientific and support staff.</a:t>
            </a:r>
            <a:endParaRPr lang="en-US" b="1" dirty="0" smtClean="0"/>
          </a:p>
        </p:txBody>
      </p:sp>
      <p:sp>
        <p:nvSpPr>
          <p:cNvPr id="4" name="AutoShape 2" descr="http://c.fastcompany.net/multisite_files/fastcompany/imagecache/1280/poster/2016/05/3059594-poster-p-2-a-robot-surgeon-successfully-operated-on-a-pi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93862"/>
            <a:ext cx="1809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42"/>
    </mc:Choice>
    <mc:Fallback xmlns="">
      <p:transition spd="slow" advTm="100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324" y="168275"/>
            <a:ext cx="6651972" cy="792162"/>
          </a:xfrm>
        </p:spPr>
        <p:txBody>
          <a:bodyPr/>
          <a:lstStyle/>
          <a:p>
            <a:r>
              <a:rPr lang="en-US" dirty="0" smtClean="0">
                <a:effectLst/>
              </a:rPr>
              <a:t>Digital Innovation Hubs</a:t>
            </a:r>
            <a:endParaRPr lang="en-US" dirty="0"/>
          </a:p>
        </p:txBody>
      </p:sp>
      <p:sp>
        <p:nvSpPr>
          <p:cNvPr id="4" name="AutoShape 2" descr="http://c.fastcompany.net/multisite_files/fastcompany/imagecache/1280/poster/2016/05/3059594-poster-p-2-a-robot-surgeon-successfully-operated-on-a-pi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346" y="985822"/>
            <a:ext cx="8661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European </a:t>
            </a:r>
            <a:r>
              <a:rPr lang="en-US" sz="2000" b="1" dirty="0" smtClean="0">
                <a:solidFill>
                  <a:schemeClr val="bg1"/>
                </a:solidFill>
                <a:hlinkClick r:id="rId4"/>
              </a:rPr>
              <a:t>Digital </a:t>
            </a:r>
            <a:r>
              <a:rPr lang="en-US" sz="2000" b="1" dirty="0">
                <a:solidFill>
                  <a:schemeClr val="bg1"/>
                </a:solidFill>
                <a:hlinkClick r:id="rId4"/>
              </a:rPr>
              <a:t>Innovation </a:t>
            </a:r>
            <a:r>
              <a:rPr lang="en-US" sz="2000" b="1" dirty="0" smtClean="0">
                <a:solidFill>
                  <a:schemeClr val="bg1"/>
                </a:solidFill>
                <a:hlinkClick r:id="rId4"/>
              </a:rPr>
              <a:t>Hubs</a:t>
            </a:r>
            <a:r>
              <a:rPr lang="en-US" sz="2000" b="1" dirty="0" smtClean="0">
                <a:solidFill>
                  <a:schemeClr val="bg1"/>
                </a:solidFill>
              </a:rPr>
              <a:t> (EDIH)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000" u="sng" dirty="0" smtClean="0">
                <a:hlinkClick r:id="rId5"/>
              </a:rPr>
              <a:t>Digital </a:t>
            </a:r>
            <a:r>
              <a:rPr lang="en-US" sz="2000" u="sng" dirty="0">
                <a:hlinkClick r:id="rId5"/>
              </a:rPr>
              <a:t>Europe </a:t>
            </a:r>
            <a:r>
              <a:rPr lang="en-US" sz="2000" u="sng" dirty="0" err="1">
                <a:hlinkClick r:id="rId5"/>
              </a:rPr>
              <a:t>Programme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dirty="0" smtClean="0">
                <a:solidFill>
                  <a:schemeClr val="bg1"/>
                </a:solidFill>
              </a:rPr>
              <a:t>will </a:t>
            </a:r>
            <a:r>
              <a:rPr lang="en-US" sz="2000" dirty="0">
                <a:solidFill>
                  <a:schemeClr val="bg1"/>
                </a:solidFill>
              </a:rPr>
              <a:t>invest €9.2 billion to align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next </a:t>
            </a:r>
            <a:r>
              <a:rPr lang="en-US" sz="2000" dirty="0" smtClean="0">
                <a:solidFill>
                  <a:schemeClr val="bg1"/>
                </a:solidFill>
              </a:rPr>
              <a:t>EU  budget </a:t>
            </a:r>
            <a:r>
              <a:rPr lang="en-US" sz="2000" dirty="0">
                <a:solidFill>
                  <a:schemeClr val="bg1"/>
                </a:solidFill>
              </a:rPr>
              <a:t>2021-2027 with </a:t>
            </a:r>
            <a:r>
              <a:rPr lang="en-US" sz="2000" dirty="0" smtClean="0">
                <a:solidFill>
                  <a:schemeClr val="bg1"/>
                </a:solidFill>
              </a:rPr>
              <a:t>digital </a:t>
            </a:r>
            <a:r>
              <a:rPr lang="en-US" sz="2000" dirty="0">
                <a:solidFill>
                  <a:schemeClr val="bg1"/>
                </a:solidFill>
              </a:rPr>
              <a:t>challenges.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In</a:t>
            </a:r>
            <a:r>
              <a:rPr lang="en-US" sz="2000" dirty="0"/>
              <a:t> </a:t>
            </a:r>
            <a:r>
              <a:rPr lang="en-US" sz="2000" u="sng" dirty="0">
                <a:hlinkClick r:id="rId6"/>
              </a:rPr>
              <a:t>a series of workshops</a:t>
            </a:r>
            <a:r>
              <a:rPr lang="en-US" sz="2000" dirty="0">
                <a:solidFill>
                  <a:schemeClr val="bg1"/>
                </a:solidFill>
              </a:rPr>
              <a:t>, the </a:t>
            </a:r>
            <a:r>
              <a:rPr lang="en-US" sz="2000" dirty="0" smtClean="0">
                <a:solidFill>
                  <a:schemeClr val="bg1"/>
                </a:solidFill>
              </a:rPr>
              <a:t>European </a:t>
            </a:r>
            <a:r>
              <a:rPr lang="en-US" sz="2000" dirty="0">
                <a:solidFill>
                  <a:schemeClr val="bg1"/>
                </a:solidFill>
              </a:rPr>
              <a:t>Digital Innovation Hubs (EDIHs) will </a:t>
            </a:r>
            <a:r>
              <a:rPr lang="en-US" sz="2000" dirty="0" smtClean="0">
                <a:solidFill>
                  <a:schemeClr val="bg1"/>
                </a:solidFill>
              </a:rPr>
              <a:t>focus </a:t>
            </a:r>
            <a:r>
              <a:rPr lang="en-US" sz="2000" dirty="0">
                <a:solidFill>
                  <a:schemeClr val="bg1"/>
                </a:solidFill>
              </a:rPr>
              <a:t>on improved hub facilities and employment of </a:t>
            </a:r>
            <a:r>
              <a:rPr lang="en-US" sz="2000" dirty="0" smtClean="0">
                <a:solidFill>
                  <a:schemeClr val="bg1"/>
                </a:solidFill>
              </a:rPr>
              <a:t>personnel to </a:t>
            </a:r>
            <a:r>
              <a:rPr lang="en-US" sz="2000" dirty="0">
                <a:solidFill>
                  <a:schemeClr val="bg1"/>
                </a:solidFill>
              </a:rPr>
              <a:t>deliver services that stimulate a broad uptake of Artificial Intelligence, HPC and Cybersecurity, in both industries (in particular SMEs and midcaps) and public sector </a:t>
            </a:r>
            <a:r>
              <a:rPr lang="en-US" sz="2000" dirty="0" smtClean="0">
                <a:solidFill>
                  <a:schemeClr val="bg1"/>
                </a:solidFill>
              </a:rPr>
              <a:t>organizations.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hlinkClick r:id="rId7"/>
              </a:rPr>
              <a:t>European </a:t>
            </a:r>
            <a:r>
              <a:rPr lang="en-US" sz="2000" dirty="0">
                <a:hlinkClick r:id="rId7"/>
              </a:rPr>
              <a:t>catalogue of </a:t>
            </a:r>
            <a:r>
              <a:rPr lang="en-US" sz="2000" dirty="0" smtClean="0">
                <a:hlinkClick r:id="rId7"/>
              </a:rPr>
              <a:t>DIHs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is a </a:t>
            </a:r>
            <a:r>
              <a:rPr lang="en-US" sz="2000" dirty="0">
                <a:solidFill>
                  <a:schemeClr val="bg1"/>
                </a:solidFill>
              </a:rPr>
              <a:t>repository that includes more than 450 existing hubs across Europe</a:t>
            </a:r>
            <a:r>
              <a:rPr lang="en-US" sz="2000" dirty="0" smtClean="0">
                <a:solidFill>
                  <a:schemeClr val="bg1"/>
                </a:solidFill>
              </a:rPr>
              <a:t>, 368 tagged “AI/cognitive systems” (</a:t>
            </a:r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s of 1.07.2020). </a:t>
            </a:r>
          </a:p>
          <a:p>
            <a:endParaRPr lang="pl-PL" sz="2000" dirty="0">
              <a:solidFill>
                <a:schemeClr val="bg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bg1"/>
                </a:solidFill>
                <a:hlinkClick r:id="rId8"/>
              </a:rPr>
              <a:t>EOSC</a:t>
            </a:r>
            <a:r>
              <a:rPr lang="en-US" sz="2000" dirty="0" smtClean="0">
                <a:solidFill>
                  <a:schemeClr val="bg1"/>
                </a:solidFill>
              </a:rPr>
              <a:t> is the European Open Science Cloud, a supporting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environment to accelerate the transition to more effective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Open Science and Open Innovation in a Digital Single Market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by removing the technical, legislative and human barriers to the re-use of research data and tools, and by supporting access to services, systems and the flow of data across disciplinary, social and geographical borders.</a:t>
            </a:r>
          </a:p>
          <a:p>
            <a:endParaRPr lang="en-US" sz="20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7" y="-2738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717032"/>
            <a:ext cx="944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07"/>
    </mc:Choice>
    <mc:Fallback xmlns="">
      <p:transition spd="slow" advTm="99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8300" y="168275"/>
            <a:ext cx="8452172" cy="792162"/>
          </a:xfrm>
        </p:spPr>
        <p:txBody>
          <a:bodyPr/>
          <a:lstStyle/>
          <a:p>
            <a:r>
              <a:rPr lang="en-US" dirty="0" smtClean="0"/>
              <a:t>4 Centers </a:t>
            </a:r>
            <a:r>
              <a:rPr lang="en-US" dirty="0"/>
              <a:t>of Excellence in AI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00600"/>
          </a:xfrm>
          <a:noFill/>
          <a:ln>
            <a:noFill/>
          </a:ln>
        </p:spPr>
        <p:txBody>
          <a:bodyPr/>
          <a:lstStyle/>
          <a:p>
            <a:pPr marL="0" lvl="0" indent="0">
              <a:spcAft>
                <a:spcPts val="1200"/>
              </a:spcAft>
              <a:buNone/>
            </a:pPr>
            <a:r>
              <a:rPr lang="en-US" dirty="0">
                <a:solidFill>
                  <a:prstClr val="white"/>
                </a:solidFill>
              </a:rPr>
              <a:t>11/2019 call for a vibrant European Network of AI Excellence Centers, 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50 M€ from H2020 for 4 projects.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dirty="0">
                <a:solidFill>
                  <a:prstClr val="white"/>
                </a:solidFill>
                <a:hlinkClick r:id="rId5"/>
              </a:rPr>
              <a:t>https://ec.europa.eu/newsroom/dae/document.cfm?doc_id=59492</a:t>
            </a:r>
            <a:r>
              <a:rPr lang="en-US" dirty="0">
                <a:solidFill>
                  <a:prstClr val="white"/>
                </a:solidFill>
              </a:rPr>
              <a:t>  </a:t>
            </a:r>
            <a:endParaRPr lang="en-US" b="1" dirty="0" smtClean="0"/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US" b="1" dirty="0" smtClean="0"/>
              <a:t>In March 2020 </a:t>
            </a:r>
            <a:r>
              <a:rPr lang="en-US" dirty="0" smtClean="0"/>
              <a:t>results were announced, 4 winners were granted each 12 M</a:t>
            </a:r>
            <a:r>
              <a:rPr lang="en-US" dirty="0" smtClean="0">
                <a:solidFill>
                  <a:prstClr val="white"/>
                </a:solidFill>
              </a:rPr>
              <a:t>€</a:t>
            </a:r>
            <a:r>
              <a:rPr lang="en-US" dirty="0" smtClean="0"/>
              <a:t> to form large distributed AI centers of excellence. Grant period 9/2020-2023.</a:t>
            </a:r>
            <a:endParaRPr lang="en-US" dirty="0"/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US" dirty="0" smtClean="0"/>
              <a:t>Two large EU networks are involved:  </a:t>
            </a:r>
            <a:endParaRPr lang="en-US" b="1" dirty="0" smtClean="0"/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US" b="1" dirty="0" smtClean="0"/>
              <a:t>European </a:t>
            </a:r>
            <a:r>
              <a:rPr lang="en-US" b="1" dirty="0"/>
              <a:t>Lab for Learning and Intelligent Systems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en-US" u="sng" dirty="0" smtClean="0">
                <a:solidFill>
                  <a:prstClr val="white"/>
                </a:solidFill>
                <a:hlinkClick r:id="rId6"/>
              </a:rPr>
              <a:t>ELLIS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b="1" dirty="0" smtClean="0"/>
              <a:t>ELLIS </a:t>
            </a:r>
            <a:r>
              <a:rPr lang="en-US" dirty="0"/>
              <a:t>network has 27 units in 13 different </a:t>
            </a:r>
            <a:r>
              <a:rPr lang="en-US" dirty="0" smtClean="0"/>
              <a:t>countries. </a:t>
            </a:r>
            <a:endParaRPr lang="en-US" b="1" dirty="0" smtClean="0"/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US" b="1" dirty="0" smtClean="0">
                <a:hlinkClick r:id="rId7"/>
              </a:rPr>
              <a:t>ELISE</a:t>
            </a:r>
            <a:r>
              <a:rPr lang="en-US" b="1" dirty="0"/>
              <a:t>, </a:t>
            </a:r>
            <a:r>
              <a:rPr lang="en-US" b="1" dirty="0" smtClean="0"/>
              <a:t>European Learning </a:t>
            </a:r>
            <a:r>
              <a:rPr lang="en-US" b="1" dirty="0"/>
              <a:t>and Intelligent Systems </a:t>
            </a:r>
            <a:r>
              <a:rPr lang="en-US" b="1" dirty="0" smtClean="0"/>
              <a:t>Excellence, </a:t>
            </a:r>
            <a:r>
              <a:rPr lang="en-US" dirty="0" smtClean="0"/>
              <a:t>coordinated by Aalto University, includes </a:t>
            </a:r>
            <a:r>
              <a:rPr lang="pl-PL" dirty="0"/>
              <a:t>202 </a:t>
            </a:r>
            <a:r>
              <a:rPr lang="pl-PL" dirty="0" err="1"/>
              <a:t>core</a:t>
            </a:r>
            <a:r>
              <a:rPr lang="pl-PL" dirty="0"/>
              <a:t> </a:t>
            </a:r>
            <a:r>
              <a:rPr lang="pl-PL" dirty="0" err="1"/>
              <a:t>contributors</a:t>
            </a:r>
            <a:r>
              <a:rPr lang="pl-PL" dirty="0"/>
              <a:t> in 105 </a:t>
            </a:r>
            <a:r>
              <a:rPr lang="pl-PL" dirty="0" err="1" smtClean="0"/>
              <a:t>organisations</a:t>
            </a:r>
            <a:r>
              <a:rPr lang="en-US" dirty="0" smtClean="0"/>
              <a:t>. </a:t>
            </a:r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US" dirty="0" smtClean="0"/>
              <a:t>Goal: establish best </a:t>
            </a:r>
            <a:r>
              <a:rPr lang="en-US" dirty="0"/>
              <a:t>European research in machine </a:t>
            </a:r>
            <a:r>
              <a:rPr lang="en-US" dirty="0" smtClean="0"/>
              <a:t>learning, integrating academia, industry and society, training students, including all </a:t>
            </a:r>
            <a:r>
              <a:rPr lang="en-US" dirty="0"/>
              <a:t>ways of</a:t>
            </a:r>
            <a:br>
              <a:rPr lang="en-US" dirty="0"/>
            </a:br>
            <a:r>
              <a:rPr lang="en-US" dirty="0"/>
              <a:t>reasoning, </a:t>
            </a:r>
            <a:r>
              <a:rPr lang="en-US" dirty="0" smtClean="0"/>
              <a:t>all </a:t>
            </a:r>
            <a:r>
              <a:rPr lang="en-US" dirty="0"/>
              <a:t>types of data, applicable for almost all sectors of science and industry, </a:t>
            </a:r>
            <a:r>
              <a:rPr lang="en-US" dirty="0" smtClean="0"/>
              <a:t>striving for explainable </a:t>
            </a:r>
            <a:r>
              <a:rPr lang="en-US" dirty="0"/>
              <a:t>and trustworthy outcomes. </a:t>
            </a:r>
            <a:br>
              <a:rPr lang="en-US" dirty="0"/>
            </a:br>
            <a:r>
              <a:rPr lang="pl-PL" dirty="0" smtClean="0"/>
              <a:t> </a:t>
            </a:r>
            <a:r>
              <a:rPr lang="pl-PL" dirty="0"/>
              <a:t/>
            </a:r>
            <a:br>
              <a:rPr lang="pl-PL" dirty="0"/>
            </a:br>
            <a:endParaRPr lang="en-US" dirty="0" smtClean="0"/>
          </a:p>
        </p:txBody>
      </p:sp>
      <p:sp>
        <p:nvSpPr>
          <p:cNvPr id="4" name="AutoShape 2" descr="http://c.fastcompany.net/multisite_files/fastcompany/imagecache/1280/poster/2016/05/3059594-poster-p-2-a-robot-surgeon-successfully-operated-on-a-pi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46"/>
    </mc:Choice>
    <mc:Fallback xmlns="">
      <p:transition spd="slow" advTm="102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s://eosc-dih.eu/" TargetMode="External"/></Relationships>
</file>

<file path=ppt/theme/theme1.xml><?xml version="1.0" encoding="utf-8"?>
<a:theme xmlns:a="http://schemas.openxmlformats.org/drawingml/2006/main" name="Projekt domyśln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bg1"/>
            </a:solidFill>
            <a:hlinkClick xmlns:r="http://schemas.openxmlformats.org/officeDocument/2006/relationships" r:id="rId1"/>
          </a:defRPr>
        </a:defPPr>
      </a:lstStyle>
    </a:tx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641</Words>
  <Application>Microsoft Office PowerPoint</Application>
  <PresentationFormat>Pokaz na ekranie (4:3)</PresentationFormat>
  <Paragraphs>110</Paragraphs>
  <Slides>16</Slides>
  <Notes>9</Notes>
  <HiddenSlides>0</HiddenSlides>
  <MMClips>16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Projekt domyślny</vt:lpstr>
      <vt:lpstr>WCCI2020 Panel  on Research Funding: EU</vt:lpstr>
      <vt:lpstr>Prezentacja programu PowerPoint</vt:lpstr>
      <vt:lpstr>Research &amp; Innovation in EU </vt:lpstr>
      <vt:lpstr>EC wake-up</vt:lpstr>
      <vt:lpstr>EU main documents </vt:lpstr>
      <vt:lpstr>Prezentacja programu PowerPoint</vt:lpstr>
      <vt:lpstr>Hubs and Centers</vt:lpstr>
      <vt:lpstr>Digital Innovation Hubs</vt:lpstr>
      <vt:lpstr>4 Centers of Excellence in AI</vt:lpstr>
      <vt:lpstr>ELLIS</vt:lpstr>
      <vt:lpstr>Centers of Excellence in AI</vt:lpstr>
      <vt:lpstr>Prezentacja programu PowerPoint</vt:lpstr>
      <vt:lpstr>TAILOR &amp; AI4Media</vt:lpstr>
      <vt:lpstr>Funding of AI-related research</vt:lpstr>
      <vt:lpstr>Neuroscience =&gt; AI </vt:lpstr>
      <vt:lpstr>Neuromorphic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steps in</dc:title>
  <dc:creator>Wlodzislaw Duch</dc:creator>
  <cp:lastModifiedBy>Wlodzislaw Duch</cp:lastModifiedBy>
  <cp:revision>188</cp:revision>
  <dcterms:created xsi:type="dcterms:W3CDTF">2019-06-20T18:35:49Z</dcterms:created>
  <dcterms:modified xsi:type="dcterms:W3CDTF">2020-10-08T10:34:21Z</dcterms:modified>
</cp:coreProperties>
</file>